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76" r:id="rId2"/>
    <p:sldId id="280" r:id="rId3"/>
    <p:sldId id="294" r:id="rId4"/>
    <p:sldId id="295" r:id="rId5"/>
    <p:sldId id="296" r:id="rId6"/>
    <p:sldId id="297" r:id="rId7"/>
    <p:sldId id="298" r:id="rId8"/>
    <p:sldId id="299" r:id="rId9"/>
    <p:sldId id="300" r:id="rId10"/>
    <p:sldId id="301" r:id="rId11"/>
    <p:sldId id="302" r:id="rId12"/>
    <p:sldId id="303" r:id="rId13"/>
    <p:sldId id="304" r:id="rId14"/>
    <p:sldId id="305" r:id="rId15"/>
    <p:sldId id="306" r:id="rId16"/>
    <p:sldId id="307" r:id="rId17"/>
    <p:sldId id="271" r:id="rId18"/>
    <p:sldId id="293" r:id="rId19"/>
    <p:sldId id="256" r:id="rId20"/>
    <p:sldId id="308" r:id="rId21"/>
    <p:sldId id="309" r:id="rId22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76F0D63-73EF-4B11-AB9F-5A828B5E64BE}">
          <p14:sldIdLst>
            <p14:sldId id="276"/>
            <p14:sldId id="280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271"/>
          </p14:sldIdLst>
        </p14:section>
        <p14:section name="Removed Parts" id="{C8EB76FE-D883-4560-8112-315A6DBF178C}">
          <p14:sldIdLst>
            <p14:sldId id="293"/>
            <p14:sldId id="256"/>
            <p14:sldId id="308"/>
            <p14:sldId id="30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C6571"/>
    <a:srgbClr val="292D32"/>
    <a:srgbClr val="B64294"/>
    <a:srgbClr val="05B0F0"/>
    <a:srgbClr val="414548"/>
    <a:srgbClr val="51575B"/>
    <a:srgbClr val="798595"/>
    <a:srgbClr val="545C6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394"/>
    <p:restoredTop sz="94658"/>
  </p:normalViewPr>
  <p:slideViewPr>
    <p:cSldViewPr snapToGrid="0">
      <p:cViewPr varScale="1">
        <p:scale>
          <a:sx n="78" d="100"/>
          <a:sy n="78" d="100"/>
        </p:scale>
        <p:origin x="95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 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8AE268-3FB1-8B49-A7E8-783BB6480738}" type="datetimeFigureOut">
              <a:rPr lang="tr-TR" smtClean="0"/>
              <a:t>7.12.2024</a:t>
            </a:fld>
            <a:endParaRPr lang="tr-TR"/>
          </a:p>
        </p:txBody>
      </p:sp>
      <p:sp>
        <p:nvSpPr>
          <p:cNvPr id="4" name="Slayt Resmi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FE9AE9-BB42-C34B-931A-FD2D50803AF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4437371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5B71D12-6014-37ED-D724-E7BD21CD1F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D7F1C411-FDA3-1EBE-717C-6F5734E736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/>
              <a:t>Asıl alt başlık stilini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5B9C50E4-56B1-4284-626D-7F384E9DFC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FF5D94-9F9C-DF48-BC1C-1A1DDC476D4B}" type="datetimeFigureOut">
              <a:rPr lang="tr-TR" smtClean="0"/>
              <a:t>7.12.2024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30437F4F-2860-0763-71A6-1B3819F218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1364079C-7C9B-7B96-FE94-076E2E531C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5B393-21BF-2240-8199-3A8335B1937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6474580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E212CF21-7F7D-0A9C-7B6C-CBCB24CE0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0BA9B703-9B23-37B6-3BD4-4866A12895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BE7340DF-04BF-BF18-1B3F-6925C79DDA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FF5D94-9F9C-DF48-BC1C-1A1DDC476D4B}" type="datetimeFigureOut">
              <a:rPr lang="tr-TR" smtClean="0"/>
              <a:t>7.12.2024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25779988-7071-E382-3E05-704D13889F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E009D9C1-CA76-0E32-C1A9-9F799233FE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5B393-21BF-2240-8199-3A8335B1937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5452887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>
            <a:extLst>
              <a:ext uri="{FF2B5EF4-FFF2-40B4-BE49-F238E27FC236}">
                <a16:creationId xmlns:a16="http://schemas.microsoft.com/office/drawing/2014/main" id="{2BDF4BA0-CCF6-8DC6-C3F2-DBE2D9FABC8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AAC172A6-9DA9-E8BF-6E31-EF9F70BDF6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0A664C77-1E81-FD93-F8D9-5868AFF5B8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FF5D94-9F9C-DF48-BC1C-1A1DDC476D4B}" type="datetimeFigureOut">
              <a:rPr lang="tr-TR" smtClean="0"/>
              <a:t>7.12.2024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4F8C3791-3A2E-6B3B-23C0-82649FABE0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C72C615E-D35F-AF24-F70A-A9C6FB99CC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5B393-21BF-2240-8199-3A8335B1937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7573694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art">
    <p:bg>
      <p:bgPr>
        <a:gradFill flip="none" rotWithShape="1">
          <a:gsLst>
            <a:gs pos="100000">
              <a:srgbClr val="D141B9"/>
            </a:gs>
            <a:gs pos="0">
              <a:srgbClr val="9783E0"/>
            </a:gs>
          </a:gsLst>
          <a:lin ang="27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15">
            <a:extLst>
              <a:ext uri="{FF2B5EF4-FFF2-40B4-BE49-F238E27FC236}">
                <a16:creationId xmlns:a16="http://schemas.microsoft.com/office/drawing/2014/main" id="{E4D382AD-20CB-48CD-9066-1018512AF75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2108" y="1166304"/>
            <a:ext cx="3001096" cy="620917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383A6901-F2D1-45F0-B72F-766C1878A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618" y="1091165"/>
            <a:ext cx="5920868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6" name="Picture 4" descr="NET, ASP.NET Core, Blazor, AWS, Azure, Cloud | UGIdotNET | User Group  Italiano .NET">
            <a:extLst>
              <a:ext uri="{FF2B5EF4-FFF2-40B4-BE49-F238E27FC236}">
                <a16:creationId xmlns:a16="http://schemas.microsoft.com/office/drawing/2014/main" id="{153A1C10-5345-D310-DFA8-83D10FE21B0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8875" y="1753946"/>
            <a:ext cx="2439548" cy="2439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0BA685CF-FA5C-4D23-A94B-2A4F90C3A604}"/>
              </a:ext>
            </a:extLst>
          </p:cNvPr>
          <p:cNvGrpSpPr/>
          <p:nvPr userDrawn="1"/>
        </p:nvGrpSpPr>
        <p:grpSpPr>
          <a:xfrm>
            <a:off x="6126031" y="3957665"/>
            <a:ext cx="5506647" cy="2095792"/>
            <a:chOff x="6126031" y="3957665"/>
            <a:chExt cx="5506647" cy="209579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8A5A8DC-D58E-C9F0-7235-A5451A43449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rcRect l="66626"/>
            <a:stretch/>
          </p:blipFill>
          <p:spPr>
            <a:xfrm>
              <a:off x="9725071" y="3957665"/>
              <a:ext cx="1907607" cy="2095792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FC4FAA9-7C9A-5190-9E44-BAE29A339EBE}"/>
                </a:ext>
              </a:extLst>
            </p:cNvPr>
            <p:cNvSpPr txBox="1"/>
            <p:nvPr userDrawn="1"/>
          </p:nvSpPr>
          <p:spPr>
            <a:xfrm>
              <a:off x="6126031" y="4372761"/>
              <a:ext cx="3640677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4000" b="0" dirty="0"/>
                <a:t>.NET Conference</a:t>
              </a:r>
            </a:p>
            <a:p>
              <a:r>
                <a:rPr lang="it-IT" sz="4000" b="0" dirty="0"/>
                <a:t>Italia 2024</a:t>
              </a:r>
              <a:endParaRPr lang="en-US" sz="4000" b="0" dirty="0"/>
            </a:p>
          </p:txBody>
        </p:sp>
      </p:grpSp>
    </p:spTree>
    <p:extLst>
      <p:ext uri="{BB962C8B-B14F-4D97-AF65-F5344CB8AC3E}">
        <p14:creationId xmlns:p14="http://schemas.microsoft.com/office/powerpoint/2010/main" val="14290755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E97CEE7-B00F-0FD4-58A2-F19241816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9B0C2F3B-9EDC-6534-3AD8-D31BECE5E5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8F26D53D-822F-01AD-1D89-A7DB3EB18A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FF5D94-9F9C-DF48-BC1C-1A1DDC476D4B}" type="datetimeFigureOut">
              <a:rPr lang="tr-TR" smtClean="0"/>
              <a:t>7.12.2024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2F969F30-DA4B-B063-8F71-A72368141A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7D32376F-9008-FE54-58BE-4DA32639A6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5B393-21BF-2240-8199-3A8335B1937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1131958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48A2D08-8FF3-5C08-8F25-993A1498D9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D51FDB1B-5903-E2AC-8921-47169E6F98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81BE4E1D-C9EA-1658-DF1D-5BDBE8D591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FF5D94-9F9C-DF48-BC1C-1A1DDC476D4B}" type="datetimeFigureOut">
              <a:rPr lang="tr-TR" smtClean="0"/>
              <a:t>7.12.2024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04ACECCC-9712-9788-CDCA-45B4569456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E9747ED0-3CA1-4B0C-C742-1A79299F3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5B393-21BF-2240-8199-3A8335B1937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6248992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B796983-B230-5DF0-A663-44957483F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DF44C255-0943-116D-BB82-2EF438BCC8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ED4D61C3-1234-4838-79EB-35B63C2707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F5DEDA43-A814-757B-D488-F63358C8BD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FF5D94-9F9C-DF48-BC1C-1A1DDC476D4B}" type="datetimeFigureOut">
              <a:rPr lang="tr-TR" smtClean="0"/>
              <a:t>7.12.2024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B3B7278F-488C-2C45-942E-08F02446B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4DB51193-6E02-506C-C594-1E0E34EDF1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5B393-21BF-2240-8199-3A8335B1937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2685385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C5A7B51-33A6-3FED-4F48-BE4D8D6C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47EC8560-CE69-5B8E-1C53-6108C4F9EC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51643E41-09C9-5896-C3A0-862DA65830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Metin Yer Tutucusu 4">
            <a:extLst>
              <a:ext uri="{FF2B5EF4-FFF2-40B4-BE49-F238E27FC236}">
                <a16:creationId xmlns:a16="http://schemas.microsoft.com/office/drawing/2014/main" id="{28386D9F-899E-4925-CAEB-5007B35CE38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" name="İçerik Yer Tutucusu 5">
            <a:extLst>
              <a:ext uri="{FF2B5EF4-FFF2-40B4-BE49-F238E27FC236}">
                <a16:creationId xmlns:a16="http://schemas.microsoft.com/office/drawing/2014/main" id="{B30CB6D5-BF0C-0551-504B-5EBAB6EC9E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7" name="Veri Yer Tutucusu 6">
            <a:extLst>
              <a:ext uri="{FF2B5EF4-FFF2-40B4-BE49-F238E27FC236}">
                <a16:creationId xmlns:a16="http://schemas.microsoft.com/office/drawing/2014/main" id="{D7221D1D-127E-F76D-FED3-7505B2A4D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FF5D94-9F9C-DF48-BC1C-1A1DDC476D4B}" type="datetimeFigureOut">
              <a:rPr lang="tr-TR" smtClean="0"/>
              <a:t>7.12.2024</a:t>
            </a:fld>
            <a:endParaRPr lang="tr-TR"/>
          </a:p>
        </p:txBody>
      </p:sp>
      <p:sp>
        <p:nvSpPr>
          <p:cNvPr id="8" name="Alt Bilgi Yer Tutucusu 7">
            <a:extLst>
              <a:ext uri="{FF2B5EF4-FFF2-40B4-BE49-F238E27FC236}">
                <a16:creationId xmlns:a16="http://schemas.microsoft.com/office/drawing/2014/main" id="{148C8362-1F05-C873-442C-91D11AE4A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ayt Numarası Yer Tutucusu 8">
            <a:extLst>
              <a:ext uri="{FF2B5EF4-FFF2-40B4-BE49-F238E27FC236}">
                <a16:creationId xmlns:a16="http://schemas.microsoft.com/office/drawing/2014/main" id="{E9B66BB0-02F6-28A3-A18D-FB3633C1A4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5B393-21BF-2240-8199-3A8335B1937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077382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464876C-89C6-387F-D823-335418BBC0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Veri Yer Tutucusu 2">
            <a:extLst>
              <a:ext uri="{FF2B5EF4-FFF2-40B4-BE49-F238E27FC236}">
                <a16:creationId xmlns:a16="http://schemas.microsoft.com/office/drawing/2014/main" id="{E25550B7-1621-87D1-CD9A-1292A8BFB6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FF5D94-9F9C-DF48-BC1C-1A1DDC476D4B}" type="datetimeFigureOut">
              <a:rPr lang="tr-TR" smtClean="0"/>
              <a:t>7.12.2024</a:t>
            </a:fld>
            <a:endParaRPr lang="tr-TR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17836EA5-CBDA-5984-3468-34B155DD24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56D5C7CF-B164-C79A-E588-63741216E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5B393-21BF-2240-8199-3A8335B1937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7900713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>
            <a:extLst>
              <a:ext uri="{FF2B5EF4-FFF2-40B4-BE49-F238E27FC236}">
                <a16:creationId xmlns:a16="http://schemas.microsoft.com/office/drawing/2014/main" id="{8289D3F3-1B89-625F-69E6-95F452A9BA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FF5D94-9F9C-DF48-BC1C-1A1DDC476D4B}" type="datetimeFigureOut">
              <a:rPr lang="tr-TR" smtClean="0"/>
              <a:t>7.12.2024</a:t>
            </a:fld>
            <a:endParaRPr lang="tr-TR"/>
          </a:p>
        </p:txBody>
      </p:sp>
      <p:sp>
        <p:nvSpPr>
          <p:cNvPr id="3" name="Alt Bilgi Yer Tutucusu 2">
            <a:extLst>
              <a:ext uri="{FF2B5EF4-FFF2-40B4-BE49-F238E27FC236}">
                <a16:creationId xmlns:a16="http://schemas.microsoft.com/office/drawing/2014/main" id="{0F8AEC59-1807-31A8-4117-BCF28EBB3C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D4FA6569-4038-FDAB-F07B-0907B1071C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5B393-21BF-2240-8199-3A8335B1937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9392076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CD7E437-D04B-EDB3-1C9A-321CBD0258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89FB12BD-CA8F-19C5-E07F-6BA3F3AF22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9762264D-61E1-5D00-E98B-44E5785A18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BB0DDEAF-2FC9-DD9C-4D2B-52F78160E0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FF5D94-9F9C-DF48-BC1C-1A1DDC476D4B}" type="datetimeFigureOut">
              <a:rPr lang="tr-TR" smtClean="0"/>
              <a:t>7.12.2024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D230EFF5-ADB4-7418-AB48-AB229A5CD4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FB610274-958B-D7C0-A9B6-A8EE326338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5B393-21BF-2240-8199-3A8335B1937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9132542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0A83E5F4-AEAC-ABE8-B970-9C55FBA854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Resim Yer Tutucusu 2">
            <a:extLst>
              <a:ext uri="{FF2B5EF4-FFF2-40B4-BE49-F238E27FC236}">
                <a16:creationId xmlns:a16="http://schemas.microsoft.com/office/drawing/2014/main" id="{A23B1470-DF3A-5F71-2075-BD936E41F1C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CC51B652-01AF-77F0-D7DF-EB1883010D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CCB569E5-C427-D36E-7AC4-03D1DCD044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FF5D94-9F9C-DF48-BC1C-1A1DDC476D4B}" type="datetimeFigureOut">
              <a:rPr lang="tr-TR" smtClean="0"/>
              <a:t>7.12.2024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820E582B-AAE1-FCFB-8E6D-B4CD48DA5A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B83B2003-2979-7E56-757C-F2BFB47EE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5B393-21BF-2240-8199-3A8335B1937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8640838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>
            <a:extLst>
              <a:ext uri="{FF2B5EF4-FFF2-40B4-BE49-F238E27FC236}">
                <a16:creationId xmlns:a16="http://schemas.microsoft.com/office/drawing/2014/main" id="{90789D7F-49E3-DAE1-DA9C-C245CBCBC5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0412297F-5A4E-97C8-ABAA-3CEDDC70F1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29A8255C-5E34-C115-62ED-88A41ACA6A0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BFF5D94-9F9C-DF48-BC1C-1A1DDC476D4B}" type="datetimeFigureOut">
              <a:rPr lang="tr-TR" smtClean="0"/>
              <a:t>7.12.2024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00CBE843-EB72-4D28-9329-F013C3F4C5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DB2264BE-BB55-7E8B-A051-A95DB3F614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065B393-21BF-2240-8199-3A8335B1937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6657798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5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9.png"/><Relationship Id="rId7" Type="http://schemas.openxmlformats.org/officeDocument/2006/relationships/image" Target="../media/image16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5.png"/><Relationship Id="rId7" Type="http://schemas.openxmlformats.org/officeDocument/2006/relationships/hyperlink" Target="https://github.com/abpframework/abp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hyperlink" Target="https://abp.io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tenancy-name.mydomain.com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E060E97-7902-46CC-A20E-4764F2B94E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617" y="1091165"/>
            <a:ext cx="7773627" cy="3255681"/>
          </a:xfrm>
        </p:spPr>
        <p:txBody>
          <a:bodyPr>
            <a:normAutofit/>
          </a:bodyPr>
          <a:lstStyle/>
          <a:p>
            <a:r>
              <a:rPr lang="tr-TR" sz="4800" b="1" dirty="0">
                <a:latin typeface="Lexend"/>
                <a:ea typeface="Lexend"/>
                <a:cs typeface="Lexend"/>
                <a:sym typeface="Lexend"/>
              </a:rPr>
              <a:t>DEVELOPING</a:t>
            </a:r>
            <a:br>
              <a:rPr lang="tr-TR" sz="4800" b="1" dirty="0">
                <a:latin typeface="Lexend"/>
                <a:ea typeface="Lexend"/>
                <a:cs typeface="Lexend"/>
                <a:sym typeface="Lexend"/>
              </a:rPr>
            </a:br>
            <a:r>
              <a:rPr lang="tr-TR" sz="4800" b="1" dirty="0">
                <a:latin typeface="Lexend"/>
                <a:ea typeface="Lexend"/>
                <a:cs typeface="Lexend"/>
                <a:sym typeface="Lexend"/>
              </a:rPr>
              <a:t>MULTI-TENANT</a:t>
            </a:r>
            <a:br>
              <a:rPr lang="tr-TR" sz="4800" b="1" dirty="0">
                <a:latin typeface="Lexend"/>
                <a:ea typeface="Lexend"/>
                <a:cs typeface="Lexend"/>
                <a:sym typeface="Lexend"/>
              </a:rPr>
            </a:br>
            <a:r>
              <a:rPr lang="tr-TR" sz="4800" b="1" dirty="0">
                <a:latin typeface="Lexend"/>
                <a:ea typeface="Lexend"/>
                <a:cs typeface="Lexend"/>
                <a:sym typeface="Lexend"/>
              </a:rPr>
              <a:t>APPLICATIONS</a:t>
            </a:r>
            <a:br>
              <a:rPr lang="tr-TR" sz="4800" b="1" dirty="0">
                <a:latin typeface="Lexend"/>
                <a:ea typeface="Lexend"/>
                <a:cs typeface="Lexend"/>
                <a:sym typeface="Lexend"/>
              </a:rPr>
            </a:br>
            <a:r>
              <a:rPr lang="tr-TR" sz="2800" b="1" dirty="0">
                <a:latin typeface="Lexend"/>
                <a:ea typeface="Lexend"/>
                <a:cs typeface="Lexend"/>
                <a:sym typeface="Lexend"/>
              </a:rPr>
              <a:t>WITH .NET &amp; ABP FRAMEWORK</a:t>
            </a:r>
            <a:endParaRPr lang="it-IT" sz="4800" dirty="0"/>
          </a:p>
        </p:txBody>
      </p:sp>
      <p:sp>
        <p:nvSpPr>
          <p:cNvPr id="11" name="Subtitle 2"/>
          <p:cNvSpPr>
            <a:spLocks noGrp="1"/>
          </p:cNvSpPr>
          <p:nvPr/>
        </p:nvSpPr>
        <p:spPr>
          <a:xfrm>
            <a:off x="414617" y="4514470"/>
            <a:ext cx="4935894" cy="892418"/>
          </a:xfrm>
          <a:prstGeom prst="rect">
            <a:avLst/>
          </a:prstGeom>
          <a:noFill/>
        </p:spPr>
        <p:txBody>
          <a:bodyPr vert="horz" wrap="square" lIns="146304" tIns="109728" rIns="146304" bIns="109728" rtlCol="0">
            <a:no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137" kern="1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72691" marR="0" indent="-236546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353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84338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96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08435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32531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sz="20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Halil İbrahim Kalkan</a:t>
            </a:r>
            <a:endParaRPr lang="en-US" sz="2000" b="1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Co-founder &amp; Lead Architect at </a:t>
            </a:r>
            <a:r>
              <a:rPr lang="en-US" sz="20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Volosoft</a:t>
            </a:r>
            <a:endParaRPr lang="tr-TR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2" name="Google Shape;59;p1">
            <a:extLst>
              <a:ext uri="{FF2B5EF4-FFF2-40B4-BE49-F238E27FC236}">
                <a16:creationId xmlns:a16="http://schemas.microsoft.com/office/drawing/2014/main" id="{8436880E-2322-2DB6-E6FA-BFF781C9230C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22634" y="5430966"/>
            <a:ext cx="318353" cy="318353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60;p1">
            <a:extLst>
              <a:ext uri="{FF2B5EF4-FFF2-40B4-BE49-F238E27FC236}">
                <a16:creationId xmlns:a16="http://schemas.microsoft.com/office/drawing/2014/main" id="{28B489C3-BA3A-79DF-0E5E-D4AE038B60F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2634" y="5896993"/>
            <a:ext cx="318352" cy="31835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61;p1">
            <a:extLst>
              <a:ext uri="{FF2B5EF4-FFF2-40B4-BE49-F238E27FC236}">
                <a16:creationId xmlns:a16="http://schemas.microsoft.com/office/drawing/2014/main" id="{AAEE6EA7-64FD-46FA-D2F5-921DACD16D2B}"/>
              </a:ext>
            </a:extLst>
          </p:cNvPr>
          <p:cNvSpPr txBox="1"/>
          <p:nvPr/>
        </p:nvSpPr>
        <p:spPr>
          <a:xfrm>
            <a:off x="929631" y="5373960"/>
            <a:ext cx="523793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500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hibrahimkalkan</a:t>
            </a:r>
            <a:endParaRPr sz="1500" dirty="0">
              <a:solidFill>
                <a:schemeClr val="bg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" name="Google Shape;62;p1">
            <a:extLst>
              <a:ext uri="{FF2B5EF4-FFF2-40B4-BE49-F238E27FC236}">
                <a16:creationId xmlns:a16="http://schemas.microsoft.com/office/drawing/2014/main" id="{935BC077-BF5B-B86D-9D28-432762D40039}"/>
              </a:ext>
            </a:extLst>
          </p:cNvPr>
          <p:cNvSpPr txBox="1"/>
          <p:nvPr/>
        </p:nvSpPr>
        <p:spPr>
          <a:xfrm>
            <a:off x="929631" y="5832104"/>
            <a:ext cx="523793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500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hikalkan</a:t>
            </a:r>
            <a:endParaRPr sz="1500" dirty="0">
              <a:solidFill>
                <a:schemeClr val="bg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4478171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84353BB-BF04-D5D2-0D0C-8969B3BE64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etin kutusu 3">
            <a:extLst>
              <a:ext uri="{FF2B5EF4-FFF2-40B4-BE49-F238E27FC236}">
                <a16:creationId xmlns:a16="http://schemas.microsoft.com/office/drawing/2014/main" id="{1FC76682-7D90-5AF1-807B-A829B236A5D9}"/>
              </a:ext>
            </a:extLst>
          </p:cNvPr>
          <p:cNvSpPr txBox="1">
            <a:spLocks/>
          </p:cNvSpPr>
          <p:nvPr/>
        </p:nvSpPr>
        <p:spPr>
          <a:xfrm>
            <a:off x="455849" y="407657"/>
            <a:ext cx="11239965" cy="708763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36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DATA ISOLATION: </a:t>
            </a:r>
            <a:r>
              <a:rPr lang="tr-TR" sz="36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FILTERING DATA</a:t>
            </a:r>
            <a:endParaRPr lang="tr-TR" sz="36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4" name="Metin kutusu 13">
            <a:extLst>
              <a:ext uri="{FF2B5EF4-FFF2-40B4-BE49-F238E27FC236}">
                <a16:creationId xmlns:a16="http://schemas.microsoft.com/office/drawing/2014/main" id="{E17E5A47-6E2D-A5B0-9532-07FB486E4588}"/>
              </a:ext>
            </a:extLst>
          </p:cNvPr>
          <p:cNvSpPr txBox="1"/>
          <p:nvPr/>
        </p:nvSpPr>
        <p:spPr>
          <a:xfrm>
            <a:off x="455846" y="1250909"/>
            <a:ext cx="11239964" cy="5199434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tr-TR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Dynamically select the </a:t>
            </a:r>
            <a:r>
              <a:rPr lang="tr-TR" b="1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connection string</a:t>
            </a:r>
            <a:r>
              <a:rPr lang="tr-TR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b="1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Store/manage</a:t>
            </a:r>
            <a:r>
              <a:rPr lang="tr-TR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 connection strings of tenants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Use a </a:t>
            </a:r>
            <a:r>
              <a:rPr lang="tr-TR" b="1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factory method </a:t>
            </a:r>
            <a:r>
              <a:rPr lang="tr-TR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to create </a:t>
            </a:r>
            <a:r>
              <a:rPr lang="tr-TR" b="1" dirty="0">
                <a:solidFill>
                  <a:schemeClr val="tx2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DbContextOptions</a:t>
            </a:r>
            <a:r>
              <a:rPr lang="tr-TR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 that gets the current tenant’s connection string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tr-TR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Fallback to the </a:t>
            </a:r>
            <a:r>
              <a:rPr lang="tr-TR" b="1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shared</a:t>
            </a:r>
            <a:r>
              <a:rPr lang="tr-TR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 connection string</a:t>
            </a:r>
          </a:p>
          <a:p>
            <a:endParaRPr lang="tr-TR" dirty="0">
              <a:solidFill>
                <a:srgbClr val="5C6571"/>
              </a:solidFill>
              <a:latin typeface="Poppins" pitchFamily="2" charset="0"/>
              <a:ea typeface="Poppins"/>
              <a:cs typeface="Poppins" pitchFamily="2" charset="0"/>
              <a:sym typeface="Poppins"/>
            </a:endParaRPr>
          </a:p>
          <a:p>
            <a:r>
              <a:rPr lang="tr-TR" b="1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Data Filtering</a:t>
            </a:r>
          </a:p>
          <a:p>
            <a:endParaRPr lang="tr-TR" dirty="0">
              <a:solidFill>
                <a:srgbClr val="5C6571"/>
              </a:solidFill>
              <a:latin typeface="Poppins" pitchFamily="2" charset="0"/>
              <a:ea typeface="Poppins"/>
              <a:cs typeface="Poppins" pitchFamily="2" charset="0"/>
              <a:sym typeface="Poppins"/>
            </a:endParaRPr>
          </a:p>
          <a:p>
            <a:endParaRPr lang="tr-TR" dirty="0">
              <a:solidFill>
                <a:srgbClr val="5C6571"/>
              </a:solidFill>
              <a:latin typeface="Poppins" pitchFamily="2" charset="0"/>
              <a:ea typeface="Poppins"/>
              <a:cs typeface="Poppins" pitchFamily="2" charset="0"/>
              <a:sym typeface="Poppins"/>
            </a:endParaRPr>
          </a:p>
          <a:p>
            <a:endParaRPr lang="tr-TR" dirty="0">
              <a:solidFill>
                <a:srgbClr val="5C6571"/>
              </a:solidFill>
              <a:latin typeface="Poppins" pitchFamily="2" charset="0"/>
              <a:ea typeface="Poppins"/>
              <a:cs typeface="Poppins" pitchFamily="2" charset="0"/>
              <a:sym typeface="Poppins"/>
            </a:endParaRPr>
          </a:p>
          <a:p>
            <a:endParaRPr lang="tr-TR" dirty="0">
              <a:solidFill>
                <a:srgbClr val="5C6571"/>
              </a:solidFill>
              <a:latin typeface="Poppins" pitchFamily="2" charset="0"/>
              <a:ea typeface="Poppins"/>
              <a:cs typeface="Poppins" pitchFamily="2" charset="0"/>
              <a:sym typeface="Poppins"/>
            </a:endParaRPr>
          </a:p>
          <a:p>
            <a:endParaRPr lang="tr-TR" dirty="0">
              <a:solidFill>
                <a:srgbClr val="5C6571"/>
              </a:solidFill>
              <a:latin typeface="Poppins" pitchFamily="2" charset="0"/>
              <a:ea typeface="Poppins"/>
              <a:cs typeface="Poppins" pitchFamily="2" charset="0"/>
              <a:sym typeface="Poppins"/>
            </a:endParaRPr>
          </a:p>
          <a:p>
            <a:endParaRPr lang="tr-TR" dirty="0">
              <a:solidFill>
                <a:srgbClr val="5C6571"/>
              </a:solidFill>
              <a:latin typeface="Poppins" pitchFamily="2" charset="0"/>
              <a:ea typeface="Poppins"/>
              <a:cs typeface="Poppins" pitchFamily="2" charset="0"/>
              <a:sym typeface="Poppins"/>
            </a:endParaRPr>
          </a:p>
          <a:p>
            <a:endParaRPr lang="tr-TR" dirty="0">
              <a:solidFill>
                <a:srgbClr val="5C6571"/>
              </a:solidFill>
              <a:latin typeface="Poppins" pitchFamily="2" charset="0"/>
              <a:ea typeface="Poppins"/>
              <a:cs typeface="Poppins" pitchFamily="2" charset="0"/>
              <a:sym typeface="Poppins"/>
            </a:endParaRPr>
          </a:p>
          <a:p>
            <a:r>
              <a:rPr lang="tr-TR" b="1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Automatic filtering </a:t>
            </a:r>
            <a:r>
              <a:rPr lang="tr-TR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options: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b="1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Repository </a:t>
            </a:r>
            <a:r>
              <a:rPr lang="tr-TR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pattern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EF Core </a:t>
            </a:r>
            <a:r>
              <a:rPr lang="tr-TR" b="1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global filters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b="1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Row level security </a:t>
            </a:r>
            <a:r>
              <a:rPr lang="tr-TR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for SQL Server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26398D6-018A-8394-B676-00D718C0F7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846" y="3237687"/>
            <a:ext cx="10563225" cy="168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64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E636E2C-D4F8-5C6A-39C9-0590EFEAB3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etin kutusu 3">
            <a:extLst>
              <a:ext uri="{FF2B5EF4-FFF2-40B4-BE49-F238E27FC236}">
                <a16:creationId xmlns:a16="http://schemas.microsoft.com/office/drawing/2014/main" id="{470FE295-7A6E-0CE8-938B-127972995D88}"/>
              </a:ext>
            </a:extLst>
          </p:cNvPr>
          <p:cNvSpPr txBox="1">
            <a:spLocks/>
          </p:cNvSpPr>
          <p:nvPr/>
        </p:nvSpPr>
        <p:spPr>
          <a:xfrm>
            <a:off x="455849" y="407657"/>
            <a:ext cx="11239965" cy="708763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36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DATA ISOLATION: </a:t>
            </a:r>
            <a:r>
              <a:rPr lang="tr-TR" sz="36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MANIPULATING DATA</a:t>
            </a:r>
            <a:endParaRPr lang="tr-TR" sz="36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35ADE2F-758A-F249-278C-513F018AF1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849" y="1383158"/>
            <a:ext cx="6736023" cy="409168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48A67C6-C290-76BA-940C-5A17451F7BF3}"/>
              </a:ext>
            </a:extLst>
          </p:cNvPr>
          <p:cNvSpPr txBox="1"/>
          <p:nvPr/>
        </p:nvSpPr>
        <p:spPr>
          <a:xfrm>
            <a:off x="7915979" y="2828835"/>
            <a:ext cx="37798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tr-TR" sz="2400" b="1" u="sng" dirty="0"/>
              <a:t>Always</a:t>
            </a:r>
            <a:r>
              <a:rPr lang="tr-TR" sz="2400" b="1" dirty="0"/>
              <a:t> query</a:t>
            </a:r>
            <a:r>
              <a:rPr lang="tr-TR" sz="2400" dirty="0"/>
              <a:t> the data</a:t>
            </a:r>
          </a:p>
          <a:p>
            <a:pPr marL="342900" indent="-342900">
              <a:buAutoNum type="arabicPeriod"/>
            </a:pPr>
            <a:r>
              <a:rPr lang="tr-TR" sz="2400" b="1" dirty="0"/>
              <a:t>Manipulate</a:t>
            </a:r>
            <a:r>
              <a:rPr lang="tr-TR" sz="2400" dirty="0"/>
              <a:t> the data</a:t>
            </a:r>
          </a:p>
          <a:p>
            <a:pPr marL="342900" indent="-342900">
              <a:buAutoNum type="arabicPeriod"/>
            </a:pPr>
            <a:r>
              <a:rPr lang="tr-TR" sz="2400" b="1" dirty="0"/>
              <a:t>Update</a:t>
            </a:r>
            <a:r>
              <a:rPr lang="tr-TR" sz="2400" dirty="0"/>
              <a:t> the data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27840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BDBC64E-E5D9-1470-0A13-41E19258AA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etin kutusu 3">
            <a:extLst>
              <a:ext uri="{FF2B5EF4-FFF2-40B4-BE49-F238E27FC236}">
                <a16:creationId xmlns:a16="http://schemas.microsoft.com/office/drawing/2014/main" id="{A38ACE75-FC27-1B4C-4335-DF9EC4FA6AAE}"/>
              </a:ext>
            </a:extLst>
          </p:cNvPr>
          <p:cNvSpPr txBox="1">
            <a:spLocks/>
          </p:cNvSpPr>
          <p:nvPr/>
        </p:nvSpPr>
        <p:spPr>
          <a:xfrm>
            <a:off x="455849" y="407657"/>
            <a:ext cx="11239965" cy="708763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36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ENABLE/DISABLE BY SCOPE</a:t>
            </a:r>
            <a:endParaRPr lang="tr-TR" sz="36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4" name="Metin kutusu 13">
            <a:extLst>
              <a:ext uri="{FF2B5EF4-FFF2-40B4-BE49-F238E27FC236}">
                <a16:creationId xmlns:a16="http://schemas.microsoft.com/office/drawing/2014/main" id="{AC32DC51-B106-B7DF-5095-EFC7D38D4E75}"/>
              </a:ext>
            </a:extLst>
          </p:cNvPr>
          <p:cNvSpPr txBox="1"/>
          <p:nvPr/>
        </p:nvSpPr>
        <p:spPr>
          <a:xfrm>
            <a:off x="455849" y="2234241"/>
            <a:ext cx="5071011" cy="3762797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400" b="1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Temporary disable</a:t>
            </a:r>
            <a:r>
              <a:rPr lang="tr-TR" sz="2400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 multi-tenancy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400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Query on </a:t>
            </a:r>
            <a:r>
              <a:rPr lang="tr-TR" sz="2400" b="1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all tenants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400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Not practical on </a:t>
            </a:r>
            <a:r>
              <a:rPr lang="tr-TR" sz="2400" b="1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multi-database</a:t>
            </a:r>
            <a:r>
              <a:rPr lang="tr-TR" sz="2400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 approach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9FA75F-5005-0FDF-9DCD-04C20009DB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2217" y="1200150"/>
            <a:ext cx="6496050" cy="445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0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11218BE-B16A-0EC8-C184-7270ACD300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etin kutusu 3">
            <a:extLst>
              <a:ext uri="{FF2B5EF4-FFF2-40B4-BE49-F238E27FC236}">
                <a16:creationId xmlns:a16="http://schemas.microsoft.com/office/drawing/2014/main" id="{937FE569-BB25-BE8F-DEF7-90A6029DA071}"/>
              </a:ext>
            </a:extLst>
          </p:cNvPr>
          <p:cNvSpPr txBox="1">
            <a:spLocks/>
          </p:cNvSpPr>
          <p:nvPr/>
        </p:nvSpPr>
        <p:spPr>
          <a:xfrm>
            <a:off x="455849" y="407657"/>
            <a:ext cx="11239965" cy="708763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3600" b="1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SCHEMA/DATA </a:t>
            </a:r>
            <a:r>
              <a:rPr lang="tr-TR" sz="36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MIGRATION</a:t>
            </a:r>
            <a:endParaRPr lang="tr-TR" sz="36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4" name="Metin kutusu 13">
            <a:extLst>
              <a:ext uri="{FF2B5EF4-FFF2-40B4-BE49-F238E27FC236}">
                <a16:creationId xmlns:a16="http://schemas.microsoft.com/office/drawing/2014/main" id="{4299116E-29FF-62FF-EFDA-98C78B6431E2}"/>
              </a:ext>
            </a:extLst>
          </p:cNvPr>
          <p:cNvSpPr txBox="1"/>
          <p:nvPr/>
        </p:nvSpPr>
        <p:spPr>
          <a:xfrm>
            <a:off x="455846" y="1250909"/>
            <a:ext cx="5832811" cy="5199434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en-US" sz="2400" dirty="0">
                <a:solidFill>
                  <a:srgbClr val="5C6571"/>
                </a:solidFill>
                <a:latin typeface="Poppins" panose="00000500000000000000" pitchFamily="2" charset="-94"/>
                <a:ea typeface="Poppins"/>
                <a:cs typeface="Poppins" panose="00000500000000000000" pitchFamily="2" charset="-94"/>
                <a:sym typeface="Poppins"/>
              </a:rPr>
              <a:t>Problem for </a:t>
            </a:r>
            <a:r>
              <a:rPr lang="en-US" sz="2400" b="1" dirty="0">
                <a:solidFill>
                  <a:srgbClr val="5C6571"/>
                </a:solidFill>
                <a:latin typeface="Poppins" panose="00000500000000000000" pitchFamily="2" charset="-94"/>
                <a:ea typeface="Poppins"/>
                <a:cs typeface="Poppins" panose="00000500000000000000" pitchFamily="2" charset="-94"/>
                <a:sym typeface="Poppins"/>
              </a:rPr>
              <a:t>multiple-databases</a:t>
            </a:r>
            <a:r>
              <a:rPr lang="tr-TR" sz="2400" dirty="0">
                <a:solidFill>
                  <a:srgbClr val="5C6571"/>
                </a:solidFill>
                <a:latin typeface="Poppins" panose="00000500000000000000" pitchFamily="2" charset="-94"/>
                <a:ea typeface="Poppins"/>
                <a:cs typeface="Poppins" panose="00000500000000000000" pitchFamily="2" charset="-94"/>
                <a:sym typeface="Poppins"/>
              </a:rPr>
              <a:t> approach</a:t>
            </a:r>
          </a:p>
          <a:p>
            <a:endParaRPr lang="en-US" sz="2400" dirty="0">
              <a:solidFill>
                <a:srgbClr val="5C6571"/>
              </a:solidFill>
              <a:latin typeface="Poppins" panose="00000500000000000000" pitchFamily="2" charset="-94"/>
              <a:ea typeface="Poppins"/>
              <a:cs typeface="Poppins" panose="00000500000000000000" pitchFamily="2" charset="-94"/>
              <a:sym typeface="Poppi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400" b="1" dirty="0">
                <a:solidFill>
                  <a:srgbClr val="5C6571"/>
                </a:solidFill>
                <a:latin typeface="Poppins" panose="00000500000000000000" pitchFamily="2" charset="-94"/>
                <a:ea typeface="Poppins"/>
                <a:cs typeface="Poppins" panose="00000500000000000000" pitchFamily="2" charset="-94"/>
                <a:sym typeface="Poppins"/>
              </a:rPr>
              <a:t>Option - 1</a:t>
            </a:r>
            <a:r>
              <a:rPr lang="en-US" sz="2400" dirty="0">
                <a:solidFill>
                  <a:srgbClr val="5C6571"/>
                </a:solidFill>
                <a:latin typeface="Poppins" panose="00000500000000000000" pitchFamily="2" charset="-94"/>
                <a:ea typeface="Poppins"/>
                <a:cs typeface="Poppins" panose="00000500000000000000" pitchFamily="2" charset="-94"/>
                <a:sym typeface="Poppins"/>
              </a:rPr>
              <a:t>: Upgrade </a:t>
            </a:r>
            <a:r>
              <a:rPr lang="en-US" sz="2400" b="1" dirty="0">
                <a:solidFill>
                  <a:srgbClr val="5C6571"/>
                </a:solidFill>
                <a:latin typeface="Poppins" panose="00000500000000000000" pitchFamily="2" charset="-94"/>
                <a:ea typeface="Poppins"/>
                <a:cs typeface="Poppins" panose="00000500000000000000" pitchFamily="2" charset="-94"/>
                <a:sym typeface="Poppins"/>
              </a:rPr>
              <a:t>all in one </a:t>
            </a:r>
            <a:r>
              <a:rPr lang="en-US" sz="2400" dirty="0">
                <a:solidFill>
                  <a:srgbClr val="5C6571"/>
                </a:solidFill>
                <a:latin typeface="Poppins" panose="00000500000000000000" pitchFamily="2" charset="-94"/>
                <a:ea typeface="Poppins"/>
                <a:cs typeface="Poppins" panose="00000500000000000000" pitchFamily="2" charset="-94"/>
                <a:sym typeface="Poppins"/>
              </a:rPr>
              <a:t>with a custom tool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400" b="1" dirty="0">
                <a:solidFill>
                  <a:srgbClr val="5C6571"/>
                </a:solidFill>
                <a:latin typeface="Poppins" panose="00000500000000000000" pitchFamily="2" charset="-94"/>
                <a:ea typeface="Poppins"/>
                <a:cs typeface="Poppins" panose="00000500000000000000" pitchFamily="2" charset="-94"/>
                <a:sym typeface="Poppins"/>
              </a:rPr>
              <a:t>Option - 2</a:t>
            </a:r>
            <a:r>
              <a:rPr lang="en-US" sz="2400" dirty="0">
                <a:solidFill>
                  <a:srgbClr val="5C6571"/>
                </a:solidFill>
                <a:latin typeface="Poppins" panose="00000500000000000000" pitchFamily="2" charset="-94"/>
                <a:ea typeface="Poppins"/>
                <a:cs typeface="Poppins" panose="00000500000000000000" pitchFamily="2" charset="-94"/>
                <a:sym typeface="Poppins"/>
              </a:rPr>
              <a:t>: Upgrade the application servers immediately, upgrade databases individually </a:t>
            </a:r>
            <a:r>
              <a:rPr lang="en-US" sz="2400" b="1" dirty="0">
                <a:solidFill>
                  <a:srgbClr val="5C6571"/>
                </a:solidFill>
                <a:latin typeface="Poppins" panose="00000500000000000000" pitchFamily="2" charset="-94"/>
                <a:ea typeface="Poppins"/>
                <a:cs typeface="Poppins" panose="00000500000000000000" pitchFamily="2" charset="-94"/>
                <a:sym typeface="Poppins"/>
              </a:rPr>
              <a:t>on first access</a:t>
            </a:r>
            <a:endParaRPr lang="tr-TR" sz="2400" b="1" dirty="0">
              <a:solidFill>
                <a:srgbClr val="5C6571"/>
              </a:solidFill>
              <a:latin typeface="Poppins" panose="00000500000000000000" pitchFamily="2" charset="-94"/>
              <a:ea typeface="Poppins"/>
              <a:cs typeface="Poppins" panose="00000500000000000000" pitchFamily="2" charset="-94"/>
              <a:sym typeface="Poppi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400" b="1" dirty="0">
                <a:solidFill>
                  <a:srgbClr val="5C6571"/>
                </a:solidFill>
                <a:latin typeface="Poppins" panose="00000500000000000000" pitchFamily="2" charset="-94"/>
                <a:ea typeface="Poppins"/>
                <a:cs typeface="Poppins" panose="00000500000000000000" pitchFamily="2" charset="-94"/>
                <a:sym typeface="Poppins"/>
              </a:rPr>
              <a:t>Option – 3</a:t>
            </a:r>
            <a:r>
              <a:rPr lang="tr-TR" sz="2400" dirty="0">
                <a:solidFill>
                  <a:srgbClr val="5C6571"/>
                </a:solidFill>
                <a:latin typeface="Poppins" panose="00000500000000000000" pitchFamily="2" charset="-94"/>
                <a:ea typeface="Poppins"/>
                <a:cs typeface="Poppins" panose="00000500000000000000" pitchFamily="2" charset="-94"/>
                <a:sym typeface="Poppins"/>
              </a:rPr>
              <a:t>: </a:t>
            </a:r>
            <a:r>
              <a:rPr lang="tr-TR" sz="2400" b="1" dirty="0">
                <a:solidFill>
                  <a:srgbClr val="5C6571"/>
                </a:solidFill>
                <a:latin typeface="Poppins" panose="00000500000000000000" pitchFamily="2" charset="-94"/>
                <a:ea typeface="Poppins"/>
                <a:cs typeface="Poppins" panose="00000500000000000000" pitchFamily="2" charset="-94"/>
                <a:sym typeface="Poppins"/>
              </a:rPr>
              <a:t>Multiple application versions </a:t>
            </a:r>
            <a:r>
              <a:rPr lang="tr-TR" sz="2400" dirty="0">
                <a:solidFill>
                  <a:srgbClr val="5C6571"/>
                </a:solidFill>
                <a:latin typeface="Poppins" panose="00000500000000000000" pitchFamily="2" charset="-94"/>
                <a:ea typeface="Poppins"/>
                <a:cs typeface="Poppins" panose="00000500000000000000" pitchFamily="2" charset="-94"/>
                <a:sym typeface="Poppins"/>
              </a:rPr>
              <a:t>runs concurrently, migrate updated tenants to the new version</a:t>
            </a:r>
            <a:endParaRPr lang="en-US" sz="2400" dirty="0">
              <a:solidFill>
                <a:srgbClr val="5C6571"/>
              </a:solidFill>
              <a:latin typeface="Poppins" panose="00000500000000000000" pitchFamily="2" charset="-94"/>
              <a:ea typeface="Poppins"/>
              <a:cs typeface="Poppins" panose="00000500000000000000" pitchFamily="2" charset="-94"/>
              <a:sym typeface="Poppi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4558E3-F233-EAEF-8225-6EA9E2334A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0889" y="1524000"/>
            <a:ext cx="5114925" cy="3810000"/>
          </a:xfrm>
          <a:prstGeom prst="roundRect">
            <a:avLst>
              <a:gd name="adj" fmla="val 4441"/>
            </a:avLst>
          </a:prstGeom>
          <a:ln>
            <a:solidFill>
              <a:schemeClr val="bg1">
                <a:lumMod val="9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826318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88DBC16-5B6F-73CD-9513-3CFFCC527C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etin kutusu 3">
            <a:extLst>
              <a:ext uri="{FF2B5EF4-FFF2-40B4-BE49-F238E27FC236}">
                <a16:creationId xmlns:a16="http://schemas.microsoft.com/office/drawing/2014/main" id="{A60566C0-BC21-1C14-8E1F-D21AA4BD1C84}"/>
              </a:ext>
            </a:extLst>
          </p:cNvPr>
          <p:cNvSpPr txBox="1">
            <a:spLocks/>
          </p:cNvSpPr>
          <p:nvPr/>
        </p:nvSpPr>
        <p:spPr>
          <a:xfrm>
            <a:off x="455849" y="407657"/>
            <a:ext cx="11239965" cy="708763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36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FEATURE / PACKAGE SYSTEM</a:t>
            </a:r>
            <a:endParaRPr lang="tr-TR" sz="36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4" name="Metin kutusu 13">
            <a:extLst>
              <a:ext uri="{FF2B5EF4-FFF2-40B4-BE49-F238E27FC236}">
                <a16:creationId xmlns:a16="http://schemas.microsoft.com/office/drawing/2014/main" id="{9C814DE0-1A38-27CA-FBAA-5B1CF3B04DA5}"/>
              </a:ext>
            </a:extLst>
          </p:cNvPr>
          <p:cNvSpPr txBox="1"/>
          <p:nvPr/>
        </p:nvSpPr>
        <p:spPr>
          <a:xfrm>
            <a:off x="455846" y="1496291"/>
            <a:ext cx="6185099" cy="450074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5C6571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Define features</a:t>
            </a:r>
            <a:r>
              <a:rPr lang="en-US" sz="2400" dirty="0">
                <a:solidFill>
                  <a:srgbClr val="5C6571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 of the application</a:t>
            </a:r>
            <a:endParaRPr lang="tr-TR" sz="2400" dirty="0">
              <a:solidFill>
                <a:srgbClr val="5C6571"/>
              </a:solidFill>
              <a:latin typeface="Poppins" panose="00000500000000000000" pitchFamily="2" charset="-94"/>
              <a:cs typeface="Poppins" panose="00000500000000000000" pitchFamily="2" charset="-94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5C6571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Feature </a:t>
            </a:r>
            <a:r>
              <a:rPr lang="tr-TR" sz="2400" b="1" dirty="0">
                <a:solidFill>
                  <a:srgbClr val="5C6571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t</a:t>
            </a:r>
            <a:r>
              <a:rPr lang="en-US" sz="2400" b="1" dirty="0" err="1">
                <a:solidFill>
                  <a:srgbClr val="5C6571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ypes</a:t>
            </a:r>
            <a:r>
              <a:rPr lang="en-US" sz="2400" dirty="0">
                <a:solidFill>
                  <a:srgbClr val="5C6571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5C6571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On/Off</a:t>
            </a:r>
            <a:r>
              <a:rPr lang="en-US" sz="2000" dirty="0">
                <a:solidFill>
                  <a:srgbClr val="5C6571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: Excel export, Replying by email (for a support app)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5C6571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Numeric</a:t>
            </a:r>
            <a:r>
              <a:rPr lang="en-US" sz="2000" dirty="0">
                <a:solidFill>
                  <a:srgbClr val="5C6571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:10 users, 20,000 emails/month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5C6571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Selection</a:t>
            </a:r>
            <a:r>
              <a:rPr lang="en-US" sz="2000" dirty="0">
                <a:solidFill>
                  <a:srgbClr val="5C6571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: one of the available options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5C6571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Group features into </a:t>
            </a:r>
            <a:r>
              <a:rPr lang="en-US" sz="2400" b="1" dirty="0">
                <a:solidFill>
                  <a:srgbClr val="5C6571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packages/editions</a:t>
            </a:r>
            <a:endParaRPr lang="en-US" sz="2400" dirty="0">
              <a:solidFill>
                <a:srgbClr val="5C6571"/>
              </a:solidFill>
              <a:latin typeface="Poppins" panose="00000500000000000000" pitchFamily="2" charset="-94"/>
              <a:cs typeface="Poppins" panose="00000500000000000000" pitchFamily="2" charset="-94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5C6571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Subscribe</a:t>
            </a:r>
            <a:r>
              <a:rPr lang="en-US" sz="2400" dirty="0">
                <a:solidFill>
                  <a:srgbClr val="5C6571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 packages by tenants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5C6571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Check features</a:t>
            </a:r>
            <a:r>
              <a:rPr lang="en-US" sz="2400" dirty="0">
                <a:solidFill>
                  <a:srgbClr val="5C6571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: Declarative or by code</a:t>
            </a:r>
            <a:endParaRPr lang="en-US" dirty="0">
              <a:solidFill>
                <a:srgbClr val="5C6571"/>
              </a:solidFill>
              <a:latin typeface="Poppins" panose="00000500000000000000" pitchFamily="2" charset="-94"/>
              <a:ea typeface="Poppins"/>
              <a:cs typeface="Poppins" panose="00000500000000000000" pitchFamily="2" charset="-94"/>
              <a:sym typeface="Poppi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5A1AAC6-E265-0A5F-9679-C1A0E4BF27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0945" y="1822555"/>
            <a:ext cx="5233266" cy="3212890"/>
          </a:xfrm>
          <a:prstGeom prst="roundRect">
            <a:avLst>
              <a:gd name="adj" fmla="val 7468"/>
            </a:avLst>
          </a:prstGeom>
          <a:ln>
            <a:solidFill>
              <a:schemeClr val="bg1">
                <a:lumMod val="9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743076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BB73052-2CC2-A4B8-DF90-842D88BB54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etin kutusu 3">
            <a:extLst>
              <a:ext uri="{FF2B5EF4-FFF2-40B4-BE49-F238E27FC236}">
                <a16:creationId xmlns:a16="http://schemas.microsoft.com/office/drawing/2014/main" id="{C0C7C5D6-8EBC-8D2C-EBF7-E92E6C65EEB6}"/>
              </a:ext>
            </a:extLst>
          </p:cNvPr>
          <p:cNvSpPr txBox="1">
            <a:spLocks/>
          </p:cNvSpPr>
          <p:nvPr/>
        </p:nvSpPr>
        <p:spPr>
          <a:xfrm>
            <a:off x="455849" y="407657"/>
            <a:ext cx="11239965" cy="708763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36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FEATURE CHECKING</a:t>
            </a:r>
            <a:endParaRPr lang="tr-TR" sz="36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E44748E-BF48-5B00-876B-49EBFF2CAD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849" y="1275484"/>
            <a:ext cx="7296150" cy="1676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E81F0C4-502F-76B6-095E-9F3F5A7BAB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300" y="3207199"/>
            <a:ext cx="11201400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679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6C3B051-A321-25AB-152B-A803DD8763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etin kutusu 3">
            <a:extLst>
              <a:ext uri="{FF2B5EF4-FFF2-40B4-BE49-F238E27FC236}">
                <a16:creationId xmlns:a16="http://schemas.microsoft.com/office/drawing/2014/main" id="{70DC8CAC-73AC-BB27-1FEC-B8310904FAD3}"/>
              </a:ext>
            </a:extLst>
          </p:cNvPr>
          <p:cNvSpPr txBox="1">
            <a:spLocks/>
          </p:cNvSpPr>
          <p:nvPr/>
        </p:nvSpPr>
        <p:spPr>
          <a:xfrm>
            <a:off x="455849" y="407657"/>
            <a:ext cx="11239965" cy="708763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36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DEMO</a:t>
            </a:r>
            <a:endParaRPr lang="tr-TR" sz="36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4" name="Metin kutusu 13">
            <a:extLst>
              <a:ext uri="{FF2B5EF4-FFF2-40B4-BE49-F238E27FC236}">
                <a16:creationId xmlns:a16="http://schemas.microsoft.com/office/drawing/2014/main" id="{21AD713A-C54B-05FA-F108-F47A913BF571}"/>
              </a:ext>
            </a:extLst>
          </p:cNvPr>
          <p:cNvSpPr txBox="1"/>
          <p:nvPr/>
        </p:nvSpPr>
        <p:spPr>
          <a:xfrm>
            <a:off x="455846" y="1250909"/>
            <a:ext cx="11239964" cy="474613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400" b="1" dirty="0">
                <a:solidFill>
                  <a:srgbClr val="5C6571"/>
                </a:solidFill>
                <a:latin typeface="Poppins" panose="00000500000000000000" pitchFamily="2" charset="-94"/>
                <a:ea typeface="Poppins"/>
                <a:cs typeface="Poppins" panose="00000500000000000000" pitchFamily="2" charset="-94"/>
                <a:sym typeface="Poppins"/>
              </a:rPr>
              <a:t>Creating</a:t>
            </a:r>
            <a:r>
              <a:rPr lang="tr-TR" sz="2400" dirty="0">
                <a:solidFill>
                  <a:srgbClr val="5C6571"/>
                </a:solidFill>
                <a:latin typeface="Poppins" panose="00000500000000000000" pitchFamily="2" charset="-94"/>
                <a:ea typeface="Poppins"/>
                <a:cs typeface="Poppins" panose="00000500000000000000" pitchFamily="2" charset="-94"/>
                <a:sym typeface="Poppins"/>
              </a:rPr>
              <a:t> ABP solutions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400" dirty="0">
                <a:solidFill>
                  <a:srgbClr val="5C6571"/>
                </a:solidFill>
                <a:latin typeface="Poppins" panose="00000500000000000000" pitchFamily="2" charset="-94"/>
                <a:ea typeface="Poppins"/>
                <a:cs typeface="Poppins" panose="00000500000000000000" pitchFamily="2" charset="-94"/>
                <a:sym typeface="Poppins"/>
              </a:rPr>
              <a:t>Demonstrate </a:t>
            </a:r>
            <a:r>
              <a:rPr lang="tr-TR" sz="2400" b="1" dirty="0">
                <a:solidFill>
                  <a:srgbClr val="5C6571"/>
                </a:solidFill>
                <a:latin typeface="Poppins" panose="00000500000000000000" pitchFamily="2" charset="-94"/>
                <a:ea typeface="Poppins"/>
                <a:cs typeface="Poppins" panose="00000500000000000000" pitchFamily="2" charset="-94"/>
                <a:sym typeface="Poppins"/>
              </a:rPr>
              <a:t>how multi-tenancy works </a:t>
            </a:r>
            <a:r>
              <a:rPr lang="tr-TR" sz="2400" dirty="0">
                <a:solidFill>
                  <a:srgbClr val="5C6571"/>
                </a:solidFill>
                <a:latin typeface="Poppins" panose="00000500000000000000" pitchFamily="2" charset="-94"/>
                <a:ea typeface="Poppins"/>
                <a:cs typeface="Poppins" panose="00000500000000000000" pitchFamily="2" charset="-94"/>
                <a:sym typeface="Poppins"/>
              </a:rPr>
              <a:t>out-of-the-box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400">
                <a:solidFill>
                  <a:srgbClr val="5C6571"/>
                </a:solidFill>
                <a:latin typeface="Poppins" panose="00000500000000000000" pitchFamily="2" charset="-94"/>
                <a:ea typeface="Poppins"/>
                <a:cs typeface="Poppins" panose="00000500000000000000" pitchFamily="2" charset="-94"/>
                <a:sym typeface="Poppins"/>
              </a:rPr>
              <a:t>Live </a:t>
            </a:r>
            <a:r>
              <a:rPr lang="tr-TR" sz="2400" b="1">
                <a:solidFill>
                  <a:srgbClr val="5C6571"/>
                </a:solidFill>
                <a:latin typeface="Poppins" panose="00000500000000000000" pitchFamily="2" charset="-94"/>
                <a:ea typeface="Poppins"/>
                <a:cs typeface="Poppins" panose="00000500000000000000" pitchFamily="2" charset="-94"/>
                <a:sym typeface="Poppins"/>
              </a:rPr>
              <a:t>coding examples</a:t>
            </a:r>
            <a:endParaRPr lang="tr-TR" sz="2400" b="1" dirty="0">
              <a:solidFill>
                <a:srgbClr val="5C6571"/>
              </a:solidFill>
              <a:latin typeface="Poppins" panose="00000500000000000000" pitchFamily="2" charset="-94"/>
              <a:ea typeface="Poppins"/>
              <a:cs typeface="Poppins" panose="00000500000000000000" pitchFamily="2" charset="-94"/>
              <a:sym typeface="Poppi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sz="2400" dirty="0">
              <a:solidFill>
                <a:srgbClr val="5C6571"/>
              </a:solidFill>
              <a:latin typeface="Poppins" panose="00000500000000000000" pitchFamily="2" charset="-94"/>
              <a:ea typeface="Poppins"/>
              <a:cs typeface="Poppins" panose="00000500000000000000" pitchFamily="2" charset="-94"/>
              <a:sym typeface="Poppi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sz="2400" dirty="0">
              <a:solidFill>
                <a:srgbClr val="5C6571"/>
              </a:solidFill>
              <a:latin typeface="Poppins" panose="00000500000000000000" pitchFamily="2" charset="-94"/>
              <a:ea typeface="Poppins"/>
              <a:cs typeface="Poppins" panose="00000500000000000000" pitchFamily="2" charset="-94"/>
              <a:sym typeface="Poppins"/>
            </a:endParaRPr>
          </a:p>
        </p:txBody>
      </p:sp>
      <p:pic>
        <p:nvPicPr>
          <p:cNvPr id="2050" name="Picture 2" descr="Demo - Free computer icons">
            <a:extLst>
              <a:ext uri="{FF2B5EF4-FFF2-40B4-BE49-F238E27FC236}">
                <a16:creationId xmlns:a16="http://schemas.microsoft.com/office/drawing/2014/main" id="{1B458C9A-11FC-1FDC-58A7-40D7660533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5219" y="2595749"/>
            <a:ext cx="3281218" cy="3281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4254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>
            <a:extLst>
              <a:ext uri="{FF2B5EF4-FFF2-40B4-BE49-F238E27FC236}">
                <a16:creationId xmlns:a16="http://schemas.microsoft.com/office/drawing/2014/main" id="{1B9D1AF1-836A-467F-8425-1151C14D8BB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73795" y="3102623"/>
            <a:ext cx="7577510" cy="1310352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146304" tIns="109728" rIns="146304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137" kern="1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72691" marR="0" indent="-236546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353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84338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96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08435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32531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sz="32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Halil İbrahim Kalkan</a:t>
            </a:r>
            <a:br>
              <a:rPr lang="en-US" sz="32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en-US" sz="3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Co-founder &amp; Lead Architect at </a:t>
            </a:r>
            <a:r>
              <a:rPr lang="en-US" sz="32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Volosoft</a:t>
            </a:r>
            <a:endParaRPr lang="tr-TR" sz="32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ubtitle 2" descr="Slide e materiale"/>
          <p:cNvSpPr>
            <a:spLocks noGrp="1"/>
          </p:cNvSpPr>
          <p:nvPr/>
        </p:nvSpPr>
        <p:spPr>
          <a:xfrm>
            <a:off x="445356" y="4714875"/>
            <a:ext cx="5423599" cy="933061"/>
          </a:xfrm>
          <a:prstGeom prst="rect">
            <a:avLst/>
          </a:prstGeom>
          <a:noFill/>
        </p:spPr>
        <p:txBody>
          <a:bodyPr vert="horz" wrap="square" lIns="146304" tIns="109728" rIns="146304" bIns="109728" rtlCol="0">
            <a:no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137" kern="1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72691" marR="0" indent="-236546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353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84338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96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08435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32531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Slide e </a:t>
            </a:r>
            <a:r>
              <a:rPr lang="en-US" sz="2800" b="1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materiale</a:t>
            </a:r>
            <a:r>
              <a:rPr lang="en-US" sz="28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su</a:t>
            </a:r>
            <a:endParaRPr lang="en-US" sz="2800" b="1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https://www.dotnetconference.it/</a:t>
            </a:r>
          </a:p>
        </p:txBody>
      </p:sp>
      <p:sp>
        <p:nvSpPr>
          <p:cNvPr id="2" name="Title 3">
            <a:extLst>
              <a:ext uri="{FF2B5EF4-FFF2-40B4-BE49-F238E27FC236}">
                <a16:creationId xmlns:a16="http://schemas.microsoft.com/office/drawing/2014/main" id="{861A6059-9643-7FF6-3C63-E61B33C9D1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3795" y="381662"/>
            <a:ext cx="7773627" cy="2608028"/>
          </a:xfrm>
        </p:spPr>
        <p:txBody>
          <a:bodyPr anchor="t">
            <a:normAutofit/>
          </a:bodyPr>
          <a:lstStyle/>
          <a:p>
            <a:r>
              <a:rPr lang="tr-TR" sz="4800" b="1" dirty="0">
                <a:latin typeface="Lexend"/>
                <a:ea typeface="Lexend"/>
                <a:cs typeface="Lexend"/>
                <a:sym typeface="Lexend"/>
              </a:rPr>
              <a:t>DEVELOPING</a:t>
            </a:r>
            <a:br>
              <a:rPr lang="tr-TR" sz="4800" b="1" dirty="0">
                <a:latin typeface="Lexend"/>
                <a:ea typeface="Lexend"/>
                <a:cs typeface="Lexend"/>
                <a:sym typeface="Lexend"/>
              </a:rPr>
            </a:br>
            <a:r>
              <a:rPr lang="tr-TR" sz="4800" b="1" dirty="0">
                <a:latin typeface="Lexend"/>
                <a:ea typeface="Lexend"/>
                <a:cs typeface="Lexend"/>
                <a:sym typeface="Lexend"/>
              </a:rPr>
              <a:t>MULTI-TENANT</a:t>
            </a:r>
            <a:br>
              <a:rPr lang="tr-TR" sz="4800" b="1" dirty="0">
                <a:latin typeface="Lexend"/>
                <a:ea typeface="Lexend"/>
                <a:cs typeface="Lexend"/>
                <a:sym typeface="Lexend"/>
              </a:rPr>
            </a:br>
            <a:r>
              <a:rPr lang="tr-TR" sz="4800" b="1" dirty="0">
                <a:latin typeface="Lexend"/>
                <a:ea typeface="Lexend"/>
                <a:cs typeface="Lexend"/>
                <a:sym typeface="Lexend"/>
              </a:rPr>
              <a:t>APPLICATIONS</a:t>
            </a:r>
            <a:br>
              <a:rPr lang="tr-TR" sz="4800" b="1" dirty="0">
                <a:latin typeface="Lexend"/>
                <a:ea typeface="Lexend"/>
                <a:cs typeface="Lexend"/>
                <a:sym typeface="Lexend"/>
              </a:rPr>
            </a:br>
            <a:r>
              <a:rPr lang="tr-TR" sz="2800" b="1" dirty="0">
                <a:latin typeface="Lexend"/>
                <a:ea typeface="Lexend"/>
                <a:cs typeface="Lexend"/>
                <a:sym typeface="Lexend"/>
              </a:rPr>
              <a:t>WITH .NET &amp; ABP FRAMEWORK</a:t>
            </a:r>
            <a:endParaRPr lang="it-IT" sz="4800" dirty="0"/>
          </a:p>
        </p:txBody>
      </p:sp>
    </p:spTree>
    <p:extLst>
      <p:ext uri="{BB962C8B-B14F-4D97-AF65-F5344CB8AC3E}">
        <p14:creationId xmlns:p14="http://schemas.microsoft.com/office/powerpoint/2010/main" val="27290881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C17BB97-BCC9-574E-59F2-851978B4FE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etin kutusu 7">
            <a:extLst>
              <a:ext uri="{FF2B5EF4-FFF2-40B4-BE49-F238E27FC236}">
                <a16:creationId xmlns:a16="http://schemas.microsoft.com/office/drawing/2014/main" id="{3551E258-AE4B-89EC-1439-33807E9C38DB}"/>
              </a:ext>
            </a:extLst>
          </p:cNvPr>
          <p:cNvSpPr txBox="1">
            <a:spLocks/>
          </p:cNvSpPr>
          <p:nvPr/>
        </p:nvSpPr>
        <p:spPr>
          <a:xfrm>
            <a:off x="709617" y="1333647"/>
            <a:ext cx="6856282" cy="150120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4500" b="1" dirty="0">
                <a:solidFill>
                  <a:srgbClr val="292D32"/>
                </a:solidFill>
                <a:latin typeface="Lexend" pitchFamily="2" charset="0"/>
                <a:ea typeface="Lexend"/>
                <a:cs typeface="Lexend"/>
                <a:sym typeface="Lexend"/>
              </a:rPr>
              <a:t>THANKS FOR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4500" b="1" dirty="0">
                <a:solidFill>
                  <a:srgbClr val="292D32"/>
                </a:solidFill>
                <a:latin typeface="Lexend" pitchFamily="2" charset="0"/>
                <a:ea typeface="Lexend"/>
                <a:cs typeface="Lexend"/>
                <a:sym typeface="Lexend"/>
              </a:rPr>
              <a:t>LISTENING</a:t>
            </a:r>
          </a:p>
        </p:txBody>
      </p:sp>
      <p:sp>
        <p:nvSpPr>
          <p:cNvPr id="2" name="Google Shape;57;p1">
            <a:extLst>
              <a:ext uri="{FF2B5EF4-FFF2-40B4-BE49-F238E27FC236}">
                <a16:creationId xmlns:a16="http://schemas.microsoft.com/office/drawing/2014/main" id="{647A9D47-362D-FE9E-8869-63880CAAAF13}"/>
              </a:ext>
            </a:extLst>
          </p:cNvPr>
          <p:cNvSpPr txBox="1"/>
          <p:nvPr/>
        </p:nvSpPr>
        <p:spPr>
          <a:xfrm>
            <a:off x="8699243" y="2995507"/>
            <a:ext cx="2957699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u="sng" dirty="0">
                <a:solidFill>
                  <a:srgbClr val="292D32"/>
                </a:solidFill>
                <a:latin typeface="Poppins"/>
                <a:ea typeface="Poppins"/>
                <a:cs typeface="Poppins"/>
                <a:sym typeface="Poppins"/>
              </a:rPr>
              <a:t>get the presentation</a:t>
            </a:r>
            <a:endParaRPr u="sng" dirty="0">
              <a:solidFill>
                <a:srgbClr val="292D3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" name="Google Shape;82;p3">
            <a:extLst>
              <a:ext uri="{FF2B5EF4-FFF2-40B4-BE49-F238E27FC236}">
                <a16:creationId xmlns:a16="http://schemas.microsoft.com/office/drawing/2014/main" id="{3E6E81C7-C4A1-C35A-D850-0673D0F9EFD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99242" y="3361290"/>
            <a:ext cx="2957700" cy="295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BB20B524-D6DF-8CDF-2029-EC8DFA4E2A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1215" y="3562183"/>
            <a:ext cx="2523783" cy="2523783"/>
          </a:xfrm>
          <a:prstGeom prst="roundRect">
            <a:avLst>
              <a:gd name="adj" fmla="val 10681"/>
            </a:avLst>
          </a:prstGeom>
        </p:spPr>
      </p:pic>
      <p:pic>
        <p:nvPicPr>
          <p:cNvPr id="13" name="Resim 3">
            <a:extLst>
              <a:ext uri="{FF2B5EF4-FFF2-40B4-BE49-F238E27FC236}">
                <a16:creationId xmlns:a16="http://schemas.microsoft.com/office/drawing/2014/main" id="{4C901F11-D850-A166-CB05-0CBE4E38424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709617" y="3363457"/>
            <a:ext cx="1039470" cy="1039470"/>
          </a:xfrm>
          <a:prstGeom prst="rect">
            <a:avLst/>
          </a:prstGeom>
        </p:spPr>
      </p:pic>
      <p:sp>
        <p:nvSpPr>
          <p:cNvPr id="16" name="Google Shape;56;p1">
            <a:extLst>
              <a:ext uri="{FF2B5EF4-FFF2-40B4-BE49-F238E27FC236}">
                <a16:creationId xmlns:a16="http://schemas.microsoft.com/office/drawing/2014/main" id="{0BC79C6E-C1CA-CE54-F3AD-553AB78EF3D6}"/>
              </a:ext>
            </a:extLst>
          </p:cNvPr>
          <p:cNvSpPr txBox="1"/>
          <p:nvPr/>
        </p:nvSpPr>
        <p:spPr>
          <a:xfrm>
            <a:off x="1981137" y="3429000"/>
            <a:ext cx="64971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2800" dirty="0">
                <a:solidFill>
                  <a:srgbClr val="292D3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Halil İbrahim KALKAN</a:t>
            </a:r>
            <a:endParaRPr sz="2800" dirty="0">
              <a:solidFill>
                <a:srgbClr val="292D3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7" name="Google Shape;57;p1">
            <a:extLst>
              <a:ext uri="{FF2B5EF4-FFF2-40B4-BE49-F238E27FC236}">
                <a16:creationId xmlns:a16="http://schemas.microsoft.com/office/drawing/2014/main" id="{2A94C5A1-F228-4548-70FF-B79028413677}"/>
              </a:ext>
            </a:extLst>
          </p:cNvPr>
          <p:cNvSpPr txBox="1"/>
          <p:nvPr/>
        </p:nvSpPr>
        <p:spPr>
          <a:xfrm>
            <a:off x="1981137" y="3948927"/>
            <a:ext cx="6497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Co-founder &amp; Lead Architect at Volosoft</a:t>
            </a:r>
            <a:endParaRPr dirty="0">
              <a:solidFill>
                <a:srgbClr val="545C67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8" name="Google Shape;59;p1">
            <a:extLst>
              <a:ext uri="{FF2B5EF4-FFF2-40B4-BE49-F238E27FC236}">
                <a16:creationId xmlns:a16="http://schemas.microsoft.com/office/drawing/2014/main" id="{A4B2A689-60C7-8D7F-77F1-DBD3D119717B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7492" y="4838670"/>
            <a:ext cx="318353" cy="3183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60;p1">
            <a:extLst>
              <a:ext uri="{FF2B5EF4-FFF2-40B4-BE49-F238E27FC236}">
                <a16:creationId xmlns:a16="http://schemas.microsoft.com/office/drawing/2014/main" id="{8CB88DA0-1591-DA5C-03E8-FB30FC5F83FD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67492" y="5304697"/>
            <a:ext cx="318352" cy="318352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61;p1">
            <a:extLst>
              <a:ext uri="{FF2B5EF4-FFF2-40B4-BE49-F238E27FC236}">
                <a16:creationId xmlns:a16="http://schemas.microsoft.com/office/drawing/2014/main" id="{3530B454-E04F-2412-02E0-2FD8055AF339}"/>
              </a:ext>
            </a:extLst>
          </p:cNvPr>
          <p:cNvSpPr txBox="1"/>
          <p:nvPr/>
        </p:nvSpPr>
        <p:spPr>
          <a:xfrm>
            <a:off x="1174489" y="4781664"/>
            <a:ext cx="523793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500" dirty="0">
                <a:solidFill>
                  <a:srgbClr val="292D33"/>
                </a:solidFill>
                <a:latin typeface="Poppins"/>
                <a:ea typeface="Poppins"/>
                <a:cs typeface="Poppins"/>
                <a:sym typeface="Poppins"/>
              </a:rPr>
              <a:t>hibrahimkalkan</a:t>
            </a:r>
            <a:endParaRPr sz="1500" dirty="0">
              <a:solidFill>
                <a:srgbClr val="292D3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2" name="Google Shape;62;p1">
            <a:extLst>
              <a:ext uri="{FF2B5EF4-FFF2-40B4-BE49-F238E27FC236}">
                <a16:creationId xmlns:a16="http://schemas.microsoft.com/office/drawing/2014/main" id="{8A14025A-25B9-F4BA-8C89-42846FDEE1C0}"/>
              </a:ext>
            </a:extLst>
          </p:cNvPr>
          <p:cNvSpPr txBox="1"/>
          <p:nvPr/>
        </p:nvSpPr>
        <p:spPr>
          <a:xfrm>
            <a:off x="1174489" y="5239808"/>
            <a:ext cx="523793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500" dirty="0">
                <a:solidFill>
                  <a:srgbClr val="292D33"/>
                </a:solidFill>
                <a:latin typeface="Poppins"/>
                <a:ea typeface="Poppins"/>
                <a:cs typeface="Poppins"/>
                <a:sym typeface="Poppins"/>
              </a:rPr>
              <a:t>hikalkan</a:t>
            </a:r>
            <a:endParaRPr sz="1500" dirty="0">
              <a:solidFill>
                <a:srgbClr val="292D3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10199902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Resim 6" descr="grafik, daire, grafik tasarım, ekran görüntüsü içeren bir resim&#10;&#10;Açıklama otomatik olarak oluşturuldu">
            <a:extLst>
              <a:ext uri="{FF2B5EF4-FFF2-40B4-BE49-F238E27FC236}">
                <a16:creationId xmlns:a16="http://schemas.microsoft.com/office/drawing/2014/main" id="{48B4DAD3-B83F-1A37-6973-05CCBD9346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741" y="810794"/>
            <a:ext cx="2396890" cy="642598"/>
          </a:xfrm>
          <a:prstGeom prst="rect">
            <a:avLst/>
          </a:prstGeom>
        </p:spPr>
      </p:pic>
      <p:sp>
        <p:nvSpPr>
          <p:cNvPr id="8" name="Metin kutusu 7">
            <a:extLst>
              <a:ext uri="{FF2B5EF4-FFF2-40B4-BE49-F238E27FC236}">
                <a16:creationId xmlns:a16="http://schemas.microsoft.com/office/drawing/2014/main" id="{015320E3-0176-22CE-1CDE-E908C6E1585E}"/>
              </a:ext>
            </a:extLst>
          </p:cNvPr>
          <p:cNvSpPr txBox="1">
            <a:spLocks/>
          </p:cNvSpPr>
          <p:nvPr/>
        </p:nvSpPr>
        <p:spPr>
          <a:xfrm>
            <a:off x="690566" y="1621559"/>
            <a:ext cx="10345109" cy="2102374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4500" b="1" dirty="0">
                <a:solidFill>
                  <a:schemeClr val="tx1">
                    <a:lumMod val="95000"/>
                    <a:lumOff val="5000"/>
                  </a:schemeClr>
                </a:solidFill>
                <a:latin typeface="Lexend"/>
                <a:ea typeface="Lexend"/>
                <a:cs typeface="Lexend"/>
                <a:sym typeface="Lexend"/>
              </a:rPr>
              <a:t>DEVELOPING MULTI-TENANT APPLICATIONS</a:t>
            </a:r>
            <a:br>
              <a:rPr lang="tr-TR" sz="4500" b="1" dirty="0">
                <a:solidFill>
                  <a:schemeClr val="tx1">
                    <a:lumMod val="95000"/>
                    <a:lumOff val="5000"/>
                  </a:schemeClr>
                </a:solidFill>
                <a:latin typeface="Lexend"/>
                <a:ea typeface="Lexend"/>
                <a:cs typeface="Lexend"/>
                <a:sym typeface="Lexend"/>
              </a:rPr>
            </a:br>
            <a:r>
              <a:rPr lang="tr-TR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Lexend"/>
                <a:ea typeface="Lexend"/>
                <a:cs typeface="Lexend"/>
                <a:sym typeface="Lexend"/>
              </a:rPr>
              <a:t>WITH .NET &amp; ABP FRAMEWORK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4447589D-5148-04AF-37BB-FE7C25B87EA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94741" y="4024966"/>
            <a:ext cx="1039470" cy="1039470"/>
          </a:xfrm>
          <a:prstGeom prst="rect">
            <a:avLst/>
          </a:prstGeom>
        </p:spPr>
      </p:pic>
      <p:sp>
        <p:nvSpPr>
          <p:cNvPr id="5" name="Google Shape;56;p1">
            <a:extLst>
              <a:ext uri="{FF2B5EF4-FFF2-40B4-BE49-F238E27FC236}">
                <a16:creationId xmlns:a16="http://schemas.microsoft.com/office/drawing/2014/main" id="{EC1F3BFE-4173-36BA-E273-4D216E4C760B}"/>
              </a:ext>
            </a:extLst>
          </p:cNvPr>
          <p:cNvSpPr txBox="1"/>
          <p:nvPr/>
        </p:nvSpPr>
        <p:spPr>
          <a:xfrm>
            <a:off x="2066261" y="4090509"/>
            <a:ext cx="64971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2800" dirty="0">
                <a:solidFill>
                  <a:srgbClr val="292D3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Halil İbrahim KALKAN</a:t>
            </a:r>
            <a:endParaRPr sz="2800" dirty="0">
              <a:solidFill>
                <a:srgbClr val="292D3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6" name="Google Shape;57;p1">
            <a:extLst>
              <a:ext uri="{FF2B5EF4-FFF2-40B4-BE49-F238E27FC236}">
                <a16:creationId xmlns:a16="http://schemas.microsoft.com/office/drawing/2014/main" id="{5B74307E-E9BB-1484-179C-F2D391547F94}"/>
              </a:ext>
            </a:extLst>
          </p:cNvPr>
          <p:cNvSpPr txBox="1"/>
          <p:nvPr/>
        </p:nvSpPr>
        <p:spPr>
          <a:xfrm>
            <a:off x="2066261" y="4610436"/>
            <a:ext cx="6497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Co-founder &amp; Lead Architect at Volosoft</a:t>
            </a:r>
            <a:endParaRPr dirty="0">
              <a:solidFill>
                <a:srgbClr val="545C67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9" name="Google Shape;59;p1">
            <a:extLst>
              <a:ext uri="{FF2B5EF4-FFF2-40B4-BE49-F238E27FC236}">
                <a16:creationId xmlns:a16="http://schemas.microsoft.com/office/drawing/2014/main" id="{846EB880-027A-B440-595A-7ACCA7B47A98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2616" y="5500179"/>
            <a:ext cx="318353" cy="3183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60;p1">
            <a:extLst>
              <a:ext uri="{FF2B5EF4-FFF2-40B4-BE49-F238E27FC236}">
                <a16:creationId xmlns:a16="http://schemas.microsoft.com/office/drawing/2014/main" id="{C2874D93-BCD8-4318-4BC4-E08A83EF49BC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52616" y="5966206"/>
            <a:ext cx="318352" cy="318352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61;p1">
            <a:extLst>
              <a:ext uri="{FF2B5EF4-FFF2-40B4-BE49-F238E27FC236}">
                <a16:creationId xmlns:a16="http://schemas.microsoft.com/office/drawing/2014/main" id="{581AB1EE-B2BC-B41F-4751-8F68C7C3F015}"/>
              </a:ext>
            </a:extLst>
          </p:cNvPr>
          <p:cNvSpPr txBox="1"/>
          <p:nvPr/>
        </p:nvSpPr>
        <p:spPr>
          <a:xfrm>
            <a:off x="1259613" y="5443173"/>
            <a:ext cx="523793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500" dirty="0">
                <a:solidFill>
                  <a:srgbClr val="292D33"/>
                </a:solidFill>
                <a:latin typeface="Poppins"/>
                <a:ea typeface="Poppins"/>
                <a:cs typeface="Poppins"/>
                <a:sym typeface="Poppins"/>
              </a:rPr>
              <a:t>hibrahimkalkan</a:t>
            </a:r>
            <a:endParaRPr sz="1500" dirty="0">
              <a:solidFill>
                <a:srgbClr val="292D3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" name="Google Shape;62;p1">
            <a:extLst>
              <a:ext uri="{FF2B5EF4-FFF2-40B4-BE49-F238E27FC236}">
                <a16:creationId xmlns:a16="http://schemas.microsoft.com/office/drawing/2014/main" id="{59F8CAA3-EA35-AA7C-4946-2DCFEC622153}"/>
              </a:ext>
            </a:extLst>
          </p:cNvPr>
          <p:cNvSpPr txBox="1"/>
          <p:nvPr/>
        </p:nvSpPr>
        <p:spPr>
          <a:xfrm>
            <a:off x="1259613" y="5901317"/>
            <a:ext cx="523793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500" dirty="0">
                <a:solidFill>
                  <a:srgbClr val="292D33"/>
                </a:solidFill>
                <a:latin typeface="Poppins"/>
                <a:ea typeface="Poppins"/>
                <a:cs typeface="Poppins"/>
                <a:sym typeface="Poppins"/>
              </a:rPr>
              <a:t>hikalkan</a:t>
            </a:r>
            <a:endParaRPr sz="1500" dirty="0">
              <a:solidFill>
                <a:srgbClr val="292D3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" name="Google Shape;57;p1">
            <a:extLst>
              <a:ext uri="{FF2B5EF4-FFF2-40B4-BE49-F238E27FC236}">
                <a16:creationId xmlns:a16="http://schemas.microsoft.com/office/drawing/2014/main" id="{BACCE9D7-3649-BE68-FD9B-9B24E52A5046}"/>
              </a:ext>
            </a:extLst>
          </p:cNvPr>
          <p:cNvSpPr txBox="1"/>
          <p:nvPr/>
        </p:nvSpPr>
        <p:spPr>
          <a:xfrm>
            <a:off x="8699243" y="2995507"/>
            <a:ext cx="2957699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u="sng" dirty="0">
                <a:solidFill>
                  <a:srgbClr val="292D32"/>
                </a:solidFill>
                <a:latin typeface="Poppins"/>
                <a:ea typeface="Poppins"/>
                <a:cs typeface="Poppins"/>
                <a:sym typeface="Poppins"/>
              </a:rPr>
              <a:t>Follow me on X (Twitter)</a:t>
            </a:r>
            <a:endParaRPr u="sng" dirty="0">
              <a:solidFill>
                <a:srgbClr val="292D3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5" name="Google Shape;82;p3">
            <a:extLst>
              <a:ext uri="{FF2B5EF4-FFF2-40B4-BE49-F238E27FC236}">
                <a16:creationId xmlns:a16="http://schemas.microsoft.com/office/drawing/2014/main" id="{B25361F7-0FA7-054C-DCA8-FF866A07E270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699242" y="3361290"/>
            <a:ext cx="2957700" cy="295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Picture 15" descr="A qr code with a white background&#10;&#10;Description automatically generated">
            <a:extLst>
              <a:ext uri="{FF2B5EF4-FFF2-40B4-BE49-F238E27FC236}">
                <a16:creationId xmlns:a16="http://schemas.microsoft.com/office/drawing/2014/main" id="{FDA9DC43-3C3C-4DE3-2556-0F57AFA3E82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29945" y="3570135"/>
            <a:ext cx="2531734" cy="2531734"/>
          </a:xfrm>
          <a:prstGeom prst="roundRect">
            <a:avLst>
              <a:gd name="adj" fmla="val 12270"/>
            </a:avLst>
          </a:prstGeom>
        </p:spPr>
      </p:pic>
    </p:spTree>
    <p:extLst>
      <p:ext uri="{BB962C8B-B14F-4D97-AF65-F5344CB8AC3E}">
        <p14:creationId xmlns:p14="http://schemas.microsoft.com/office/powerpoint/2010/main" val="42796887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EFEB56F-6A6E-CDE3-46C9-D37CD01B2C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etin kutusu 3">
            <a:extLst>
              <a:ext uri="{FF2B5EF4-FFF2-40B4-BE49-F238E27FC236}">
                <a16:creationId xmlns:a16="http://schemas.microsoft.com/office/drawing/2014/main" id="{FDF85AA1-8AD9-A927-B6CF-0807D4762A5F}"/>
              </a:ext>
            </a:extLst>
          </p:cNvPr>
          <p:cNvSpPr txBox="1">
            <a:spLocks/>
          </p:cNvSpPr>
          <p:nvPr/>
        </p:nvSpPr>
        <p:spPr>
          <a:xfrm>
            <a:off x="455849" y="407657"/>
            <a:ext cx="11239965" cy="708763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36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ABOUT ME</a:t>
            </a:r>
            <a:r>
              <a:rPr lang="tr-TR" sz="36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: HALİL İBRAHİM KALKAN</a:t>
            </a:r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5DFAB281-97F0-CC4F-4D28-83825942EE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458" y="3833164"/>
            <a:ext cx="1962431" cy="480059"/>
          </a:xfrm>
          <a:prstGeom prst="rect">
            <a:avLst/>
          </a:prstGeom>
        </p:spPr>
      </p:pic>
      <p:pic>
        <p:nvPicPr>
          <p:cNvPr id="5" name="Picture 4" descr="Logo&#10;&#10;Description automatically generated with low confidence">
            <a:extLst>
              <a:ext uri="{FF2B5EF4-FFF2-40B4-BE49-F238E27FC236}">
                <a16:creationId xmlns:a16="http://schemas.microsoft.com/office/drawing/2014/main" id="{A5BB9FA1-3C02-2335-4799-88E800A56D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458" y="3182215"/>
            <a:ext cx="1394484" cy="480059"/>
          </a:xfrm>
          <a:prstGeom prst="rect">
            <a:avLst/>
          </a:prstGeom>
        </p:spPr>
      </p:pic>
      <p:pic>
        <p:nvPicPr>
          <p:cNvPr id="6" name="Picture 5" descr="Shape&#10;&#10;Description automatically generated with low confidence">
            <a:extLst>
              <a:ext uri="{FF2B5EF4-FFF2-40B4-BE49-F238E27FC236}">
                <a16:creationId xmlns:a16="http://schemas.microsoft.com/office/drawing/2014/main" id="{0F7CB610-382B-8FD5-BA1A-C20AFEF4F1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457" y="1897025"/>
            <a:ext cx="480059" cy="480059"/>
          </a:xfrm>
          <a:prstGeom prst="rect">
            <a:avLst/>
          </a:prstGeom>
        </p:spPr>
      </p:pic>
      <p:pic>
        <p:nvPicPr>
          <p:cNvPr id="7" name="Picture 6" descr="Graphical user interface&#10;&#10;Description automatically generated">
            <a:extLst>
              <a:ext uri="{FF2B5EF4-FFF2-40B4-BE49-F238E27FC236}">
                <a16:creationId xmlns:a16="http://schemas.microsoft.com/office/drawing/2014/main" id="{D8C6ED40-4B21-C5A6-D057-1CF3E1880B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457" y="2499328"/>
            <a:ext cx="476451" cy="47645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46205C7-CD8A-FD21-5E07-0E22756FF9C9}"/>
              </a:ext>
            </a:extLst>
          </p:cNvPr>
          <p:cNvSpPr txBox="1"/>
          <p:nvPr/>
        </p:nvSpPr>
        <p:spPr>
          <a:xfrm>
            <a:off x="1073659" y="1966365"/>
            <a:ext cx="8278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>
                <a:latin typeface="Poppins" panose="00000500000000000000" pitchFamily="2" charset="-94"/>
                <a:cs typeface="Poppins" panose="00000500000000000000" pitchFamily="2" charset="-94"/>
              </a:rPr>
              <a:t>2003-</a:t>
            </a:r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2007, Computer Engineering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5212F6-7185-CA39-4440-B4706ADE404B}"/>
              </a:ext>
            </a:extLst>
          </p:cNvPr>
          <p:cNvSpPr txBox="1"/>
          <p:nvPr/>
        </p:nvSpPr>
        <p:spPr>
          <a:xfrm>
            <a:off x="1073659" y="2587315"/>
            <a:ext cx="8278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2007 - 2015: Software developer, software architect, team leader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2DA4D4E-BD92-20F7-4789-6EDB36CCA4C5}"/>
              </a:ext>
            </a:extLst>
          </p:cNvPr>
          <p:cNvSpPr txBox="1"/>
          <p:nvPr/>
        </p:nvSpPr>
        <p:spPr>
          <a:xfrm>
            <a:off x="2624038" y="3917248"/>
            <a:ext cx="6727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2016 - ∞: Co-founder, software architect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B3C30C7-7694-2DAA-A8FD-3D589AEA0DC5}"/>
              </a:ext>
            </a:extLst>
          </p:cNvPr>
          <p:cNvSpPr txBox="1"/>
          <p:nvPr/>
        </p:nvSpPr>
        <p:spPr>
          <a:xfrm>
            <a:off x="2000074" y="3237578"/>
            <a:ext cx="7351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2013 - ∞: Lead developer of the open source ABP Framework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312B059-B97F-6F22-F5D5-A9D878ACD14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457" y="4484113"/>
            <a:ext cx="476451" cy="47645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D377050-1E06-6876-0850-DAFB85F8875E}"/>
              </a:ext>
            </a:extLst>
          </p:cNvPr>
          <p:cNvSpPr txBox="1"/>
          <p:nvPr/>
        </p:nvSpPr>
        <p:spPr>
          <a:xfrm>
            <a:off x="935908" y="4433183"/>
            <a:ext cx="84159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Multi-threading, distributed</a:t>
            </a:r>
            <a:r>
              <a:rPr lang="tr-TR" dirty="0">
                <a:latin typeface="Poppins" panose="00000500000000000000" pitchFamily="2" charset="-94"/>
                <a:cs typeface="Poppins" panose="00000500000000000000" pitchFamily="2" charset="-94"/>
              </a:rPr>
              <a:t>/microservice</a:t>
            </a:r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 systems, OOP, DDD, software architectures.. etc.</a:t>
            </a:r>
          </a:p>
        </p:txBody>
      </p:sp>
      <p:pic>
        <p:nvPicPr>
          <p:cNvPr id="15" name="Picture 14" descr="Shape&#10;&#10;Description automatically generated with low confidence">
            <a:extLst>
              <a:ext uri="{FF2B5EF4-FFF2-40B4-BE49-F238E27FC236}">
                <a16:creationId xmlns:a16="http://schemas.microsoft.com/office/drawing/2014/main" id="{ACA7E1FD-ED1B-96AD-5B7A-2505CCAB57A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457" y="5247820"/>
            <a:ext cx="476451" cy="47645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148F5D5-1C3C-4581-9A12-F25CCC87094C}"/>
              </a:ext>
            </a:extLst>
          </p:cNvPr>
          <p:cNvSpPr txBox="1"/>
          <p:nvPr/>
        </p:nvSpPr>
        <p:spPr>
          <a:xfrm>
            <a:off x="935908" y="5199474"/>
            <a:ext cx="84159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>
                <a:latin typeface="Poppins" panose="00000500000000000000" pitchFamily="2" charset="-94"/>
                <a:cs typeface="Poppins" panose="00000500000000000000" pitchFamily="2" charset="-94"/>
              </a:rPr>
              <a:t>Still a</a:t>
            </a:r>
            <a:r>
              <a:rPr lang="en-US" dirty="0" err="1">
                <a:latin typeface="Poppins" panose="00000500000000000000" pitchFamily="2" charset="-94"/>
                <a:cs typeface="Poppins" panose="00000500000000000000" pitchFamily="2" charset="-94"/>
              </a:rPr>
              <a:t>ctive</a:t>
            </a:r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 coder, open</a:t>
            </a:r>
            <a:r>
              <a:rPr lang="tr-TR" dirty="0">
                <a:latin typeface="Poppins" panose="00000500000000000000" pitchFamily="2" charset="-94"/>
                <a:cs typeface="Poppins" panose="00000500000000000000" pitchFamily="2" charset="-94"/>
              </a:rPr>
              <a:t>-</a:t>
            </a:r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source</a:t>
            </a:r>
            <a:r>
              <a:rPr lang="tr-TR" dirty="0">
                <a:latin typeface="Poppins" panose="00000500000000000000" pitchFamily="2" charset="-94"/>
                <a:cs typeface="Poppins" panose="00000500000000000000" pitchFamily="2" charset="-94"/>
              </a:rPr>
              <a:t> contributor</a:t>
            </a:r>
          </a:p>
          <a:p>
            <a:r>
              <a:rPr lang="tr-TR" b="1" i="1" dirty="0">
                <a:latin typeface="Poppins" panose="00000500000000000000" pitchFamily="2" charset="-94"/>
                <a:cs typeface="Poppins" panose="00000500000000000000" pitchFamily="2" charset="-94"/>
              </a:rPr>
              <a:t>30,000+ total contributions on GitHub</a:t>
            </a:r>
            <a:endParaRPr lang="en-US" b="1" i="1" dirty="0">
              <a:latin typeface="Poppins" panose="00000500000000000000" pitchFamily="2" charset="-94"/>
              <a:cs typeface="Poppins" panose="00000500000000000000" pitchFamily="2" charset="-94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97B185C-01F0-F2E4-E7F9-A3AFFDEBFD8D}"/>
              </a:ext>
            </a:extLst>
          </p:cNvPr>
          <p:cNvSpPr txBox="1"/>
          <p:nvPr/>
        </p:nvSpPr>
        <p:spPr>
          <a:xfrm>
            <a:off x="1073659" y="1441864"/>
            <a:ext cx="8278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>
                <a:latin typeface="Poppins" panose="00000500000000000000" pitchFamily="2" charset="-94"/>
                <a:cs typeface="Poppins" panose="00000500000000000000" pitchFamily="2" charset="-94"/>
              </a:rPr>
              <a:t>1997</a:t>
            </a:r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, </a:t>
            </a:r>
            <a:r>
              <a:rPr lang="tr-TR" dirty="0">
                <a:latin typeface="Poppins" panose="00000500000000000000" pitchFamily="2" charset="-94"/>
                <a:cs typeface="Poppins" panose="00000500000000000000" pitchFamily="2" charset="-94"/>
              </a:rPr>
              <a:t>Started programming (at 14 years old, with Turbo Pascal)</a:t>
            </a:r>
            <a:endParaRPr lang="en-US" dirty="0">
              <a:latin typeface="Poppins" panose="00000500000000000000" pitchFamily="2" charset="-94"/>
              <a:cs typeface="Poppins" panose="00000500000000000000" pitchFamily="2" charset="-94"/>
            </a:endParaRPr>
          </a:p>
        </p:txBody>
      </p:sp>
      <p:pic>
        <p:nvPicPr>
          <p:cNvPr id="18" name="Picture 4" descr="Div Coding icon PNG and SVG Vector Free Download">
            <a:extLst>
              <a:ext uri="{FF2B5EF4-FFF2-40B4-BE49-F238E27FC236}">
                <a16:creationId xmlns:a16="http://schemas.microsoft.com/office/drawing/2014/main" id="{B87441B8-E51B-D92A-0EED-4C0147F4AD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849" y="1350896"/>
            <a:ext cx="517747" cy="517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B7651DE-21CF-BBF1-45EB-695F54D448A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92462" y="237064"/>
            <a:ext cx="2864493" cy="6390023"/>
          </a:xfrm>
          <a:prstGeom prst="roundRect">
            <a:avLst>
              <a:gd name="adj" fmla="val 9116"/>
            </a:avLst>
          </a:prstGeom>
        </p:spPr>
      </p:pic>
    </p:spTree>
    <p:extLst>
      <p:ext uri="{BB962C8B-B14F-4D97-AF65-F5344CB8AC3E}">
        <p14:creationId xmlns:p14="http://schemas.microsoft.com/office/powerpoint/2010/main" val="1706987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3" grpId="0"/>
      <p:bldP spid="16" grpId="0"/>
      <p:bldP spid="1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BE152F5-439F-E122-79E2-418D8B5AC5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etin kutusu 3">
            <a:extLst>
              <a:ext uri="{FF2B5EF4-FFF2-40B4-BE49-F238E27FC236}">
                <a16:creationId xmlns:a16="http://schemas.microsoft.com/office/drawing/2014/main" id="{1900BDA8-C2F5-BFD7-758B-C66EF3B1D852}"/>
              </a:ext>
            </a:extLst>
          </p:cNvPr>
          <p:cNvSpPr txBox="1">
            <a:spLocks/>
          </p:cNvSpPr>
          <p:nvPr/>
        </p:nvSpPr>
        <p:spPr>
          <a:xfrm>
            <a:off x="455849" y="407657"/>
            <a:ext cx="11239965" cy="708763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36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TITLE</a:t>
            </a:r>
            <a:endParaRPr lang="tr-TR" sz="36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4" name="Metin kutusu 13">
            <a:extLst>
              <a:ext uri="{FF2B5EF4-FFF2-40B4-BE49-F238E27FC236}">
                <a16:creationId xmlns:a16="http://schemas.microsoft.com/office/drawing/2014/main" id="{1FF2F497-32DA-2008-711F-396F0DC8B6EE}"/>
              </a:ext>
            </a:extLst>
          </p:cNvPr>
          <p:cNvSpPr txBox="1"/>
          <p:nvPr/>
        </p:nvSpPr>
        <p:spPr>
          <a:xfrm>
            <a:off x="455846" y="1250909"/>
            <a:ext cx="11239964" cy="474613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.</a:t>
            </a:r>
            <a:endParaRPr lang="en-US" dirty="0">
              <a:solidFill>
                <a:srgbClr val="5C6571"/>
              </a:solidFill>
              <a:latin typeface="Poppins SemiBold" pitchFamily="2" charset="0"/>
              <a:ea typeface="Poppins"/>
              <a:cs typeface="Poppins SemiBold" pitchFamily="2" charset="0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1272605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5D010F5-8AFC-ABA5-8612-701C460A1B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etin kutusu 3">
            <a:extLst>
              <a:ext uri="{FF2B5EF4-FFF2-40B4-BE49-F238E27FC236}">
                <a16:creationId xmlns:a16="http://schemas.microsoft.com/office/drawing/2014/main" id="{DEA72792-C753-03CF-8BCB-0F206713A17C}"/>
              </a:ext>
            </a:extLst>
          </p:cNvPr>
          <p:cNvSpPr txBox="1">
            <a:spLocks/>
          </p:cNvSpPr>
          <p:nvPr/>
        </p:nvSpPr>
        <p:spPr>
          <a:xfrm>
            <a:off x="455849" y="407657"/>
            <a:ext cx="11239965" cy="708763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36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TITLE</a:t>
            </a:r>
            <a:endParaRPr lang="tr-TR" sz="36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4" name="Metin kutusu 13">
            <a:extLst>
              <a:ext uri="{FF2B5EF4-FFF2-40B4-BE49-F238E27FC236}">
                <a16:creationId xmlns:a16="http://schemas.microsoft.com/office/drawing/2014/main" id="{C8E44CFD-60EF-E3CB-A69C-B7B1019FF69B}"/>
              </a:ext>
            </a:extLst>
          </p:cNvPr>
          <p:cNvSpPr txBox="1"/>
          <p:nvPr/>
        </p:nvSpPr>
        <p:spPr>
          <a:xfrm>
            <a:off x="455846" y="1250909"/>
            <a:ext cx="11239964" cy="474613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.</a:t>
            </a:r>
            <a:endParaRPr lang="en-US" dirty="0">
              <a:solidFill>
                <a:srgbClr val="5C6571"/>
              </a:solidFill>
              <a:latin typeface="Poppins SemiBold" pitchFamily="2" charset="0"/>
              <a:ea typeface="Poppins"/>
              <a:cs typeface="Poppins SemiBold" pitchFamily="2" charset="0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4012380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B98EE89-151E-D5E9-28B3-C384801174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etin kutusu 3">
            <a:extLst>
              <a:ext uri="{FF2B5EF4-FFF2-40B4-BE49-F238E27FC236}">
                <a16:creationId xmlns:a16="http://schemas.microsoft.com/office/drawing/2014/main" id="{FAD035AE-4276-3401-964D-E4808B6499A8}"/>
              </a:ext>
            </a:extLst>
          </p:cNvPr>
          <p:cNvSpPr txBox="1">
            <a:spLocks/>
          </p:cNvSpPr>
          <p:nvPr/>
        </p:nvSpPr>
        <p:spPr>
          <a:xfrm>
            <a:off x="455849" y="407657"/>
            <a:ext cx="5941461" cy="708763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36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THE ABP PLATFORM</a:t>
            </a:r>
            <a:endParaRPr lang="tr-TR" sz="36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8F1955AC-65B4-7B95-4B14-2707D759F99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0084" b="26555"/>
          <a:stretch/>
        </p:blipFill>
        <p:spPr>
          <a:xfrm>
            <a:off x="351105" y="1116420"/>
            <a:ext cx="6046205" cy="5485451"/>
          </a:xfrm>
          <a:prstGeom prst="rect">
            <a:avLst/>
          </a:prstGeom>
        </p:spPr>
      </p:pic>
      <p:sp>
        <p:nvSpPr>
          <p:cNvPr id="3" name="Graphic 123" descr="Desktop Cursor&#10;Keyword: fluent-icon;&#10;Metaphor: monitor, office, tower, pc, large screen, it;&#10;&#10;Used in IT desktop control scenarios.">
            <a:extLst>
              <a:ext uri="{FF2B5EF4-FFF2-40B4-BE49-F238E27FC236}">
                <a16:creationId xmlns:a16="http://schemas.microsoft.com/office/drawing/2014/main" id="{3F0242DA-0562-EC12-F037-1F439CDFE459}"/>
              </a:ext>
            </a:extLst>
          </p:cNvPr>
          <p:cNvSpPr/>
          <p:nvPr/>
        </p:nvSpPr>
        <p:spPr>
          <a:xfrm>
            <a:off x="7162546" y="2583028"/>
            <a:ext cx="439772" cy="436020"/>
          </a:xfrm>
          <a:custGeom>
            <a:avLst/>
            <a:gdLst>
              <a:gd name="connsiteX0" fmla="*/ 563505 w 568497"/>
              <a:gd name="connsiteY0" fmla="*/ 369872 h 563647"/>
              <a:gd name="connsiteX1" fmla="*/ 545699 w 568497"/>
              <a:gd name="connsiteY1" fmla="*/ 409425 h 563647"/>
              <a:gd name="connsiteX2" fmla="*/ 522109 w 568497"/>
              <a:gd name="connsiteY2" fmla="*/ 383266 h 563647"/>
              <a:gd name="connsiteX3" fmla="*/ 528284 w 568497"/>
              <a:gd name="connsiteY3" fmla="*/ 369872 h 563647"/>
              <a:gd name="connsiteX4" fmla="*/ 528284 w 568497"/>
              <a:gd name="connsiteY4" fmla="*/ 52831 h 563647"/>
              <a:gd name="connsiteX5" fmla="*/ 510673 w 568497"/>
              <a:gd name="connsiteY5" fmla="*/ 35221 h 563647"/>
              <a:gd name="connsiteX6" fmla="*/ 52831 w 568497"/>
              <a:gd name="connsiteY6" fmla="*/ 35221 h 563647"/>
              <a:gd name="connsiteX7" fmla="*/ 35221 w 568497"/>
              <a:gd name="connsiteY7" fmla="*/ 52831 h 563647"/>
              <a:gd name="connsiteX8" fmla="*/ 35221 w 568497"/>
              <a:gd name="connsiteY8" fmla="*/ 369872 h 563647"/>
              <a:gd name="connsiteX9" fmla="*/ 52831 w 568497"/>
              <a:gd name="connsiteY9" fmla="*/ 387483 h 563647"/>
              <a:gd name="connsiteX10" fmla="*/ 328805 w 568497"/>
              <a:gd name="connsiteY10" fmla="*/ 387443 h 563647"/>
              <a:gd name="connsiteX11" fmla="*/ 328789 w 568497"/>
              <a:gd name="connsiteY11" fmla="*/ 422696 h 563647"/>
              <a:gd name="connsiteX12" fmla="*/ 223065 w 568497"/>
              <a:gd name="connsiteY12" fmla="*/ 422696 h 563647"/>
              <a:gd name="connsiteX13" fmla="*/ 223065 w 568497"/>
              <a:gd name="connsiteY13" fmla="*/ 481363 h 563647"/>
              <a:gd name="connsiteX14" fmla="*/ 328760 w 568497"/>
              <a:gd name="connsiteY14" fmla="*/ 481363 h 563647"/>
              <a:gd name="connsiteX15" fmla="*/ 328742 w 568497"/>
              <a:gd name="connsiteY15" fmla="*/ 516583 h 563647"/>
              <a:gd name="connsiteX16" fmla="*/ 146753 w 568497"/>
              <a:gd name="connsiteY16" fmla="*/ 516583 h 563647"/>
              <a:gd name="connsiteX17" fmla="*/ 129143 w 568497"/>
              <a:gd name="connsiteY17" fmla="*/ 498973 h 563647"/>
              <a:gd name="connsiteX18" fmla="*/ 144364 w 568497"/>
              <a:gd name="connsiteY18" fmla="*/ 481522 h 563647"/>
              <a:gd name="connsiteX19" fmla="*/ 146753 w 568497"/>
              <a:gd name="connsiteY19" fmla="*/ 481363 h 563647"/>
              <a:gd name="connsiteX20" fmla="*/ 187844 w 568497"/>
              <a:gd name="connsiteY20" fmla="*/ 481351 h 563647"/>
              <a:gd name="connsiteX21" fmla="*/ 187844 w 568497"/>
              <a:gd name="connsiteY21" fmla="*/ 422696 h 563647"/>
              <a:gd name="connsiteX22" fmla="*/ 52831 w 568497"/>
              <a:gd name="connsiteY22" fmla="*/ 422703 h 563647"/>
              <a:gd name="connsiteX23" fmla="*/ 0 w 568497"/>
              <a:gd name="connsiteY23" fmla="*/ 369872 h 563647"/>
              <a:gd name="connsiteX24" fmla="*/ 0 w 568497"/>
              <a:gd name="connsiteY24" fmla="*/ 52831 h 563647"/>
              <a:gd name="connsiteX25" fmla="*/ 52831 w 568497"/>
              <a:gd name="connsiteY25" fmla="*/ 0 h 563647"/>
              <a:gd name="connsiteX26" fmla="*/ 510673 w 568497"/>
              <a:gd name="connsiteY26" fmla="*/ 0 h 563647"/>
              <a:gd name="connsiteX27" fmla="*/ 563505 w 568497"/>
              <a:gd name="connsiteY27" fmla="*/ 52831 h 563647"/>
              <a:gd name="connsiteX28" fmla="*/ 563505 w 568497"/>
              <a:gd name="connsiteY28" fmla="*/ 369872 h 563647"/>
              <a:gd name="connsiteX29" fmla="*/ 363638 w 568497"/>
              <a:gd name="connsiteY29" fmla="*/ 259469 h 563647"/>
              <a:gd name="connsiteX30" fmla="*/ 383029 w 568497"/>
              <a:gd name="connsiteY30" fmla="*/ 264114 h 563647"/>
              <a:gd name="connsiteX31" fmla="*/ 563965 w 568497"/>
              <a:gd name="connsiteY31" fmla="*/ 464736 h 563647"/>
              <a:gd name="connsiteX32" fmla="*/ 565989 w 568497"/>
              <a:gd name="connsiteY32" fmla="*/ 485587 h 563647"/>
              <a:gd name="connsiteX33" fmla="*/ 546643 w 568497"/>
              <a:gd name="connsiteY33" fmla="*/ 493622 h 563647"/>
              <a:gd name="connsiteX34" fmla="*/ 443590 w 568497"/>
              <a:gd name="connsiteY34" fmla="*/ 468030 h 563647"/>
              <a:gd name="connsiteX35" fmla="*/ 384426 w 568497"/>
              <a:gd name="connsiteY35" fmla="*/ 555873 h 563647"/>
              <a:gd name="connsiteX36" fmla="*/ 364672 w 568497"/>
              <a:gd name="connsiteY36" fmla="*/ 562878 h 563647"/>
              <a:gd name="connsiteX37" fmla="*/ 352208 w 568497"/>
              <a:gd name="connsiteY37" fmla="*/ 546028 h 563647"/>
              <a:gd name="connsiteX38" fmla="*/ 352342 w 568497"/>
              <a:gd name="connsiteY38" fmla="*/ 275901 h 563647"/>
              <a:gd name="connsiteX39" fmla="*/ 363638 w 568497"/>
              <a:gd name="connsiteY39" fmla="*/ 259469 h 563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568497" h="563647">
                <a:moveTo>
                  <a:pt x="563505" y="369872"/>
                </a:moveTo>
                <a:cubicBezTo>
                  <a:pt x="563505" y="385614"/>
                  <a:pt x="556623" y="399746"/>
                  <a:pt x="545699" y="409425"/>
                </a:cubicBezTo>
                <a:lnTo>
                  <a:pt x="522109" y="383266"/>
                </a:lnTo>
                <a:cubicBezTo>
                  <a:pt x="525889" y="380037"/>
                  <a:pt x="528284" y="375233"/>
                  <a:pt x="528284" y="369872"/>
                </a:cubicBezTo>
                <a:lnTo>
                  <a:pt x="528284" y="52831"/>
                </a:lnTo>
                <a:cubicBezTo>
                  <a:pt x="528284" y="43105"/>
                  <a:pt x="520399" y="35221"/>
                  <a:pt x="510673" y="35221"/>
                </a:cubicBezTo>
                <a:lnTo>
                  <a:pt x="52831" y="35221"/>
                </a:lnTo>
                <a:cubicBezTo>
                  <a:pt x="43105" y="35221"/>
                  <a:pt x="35221" y="43105"/>
                  <a:pt x="35221" y="52831"/>
                </a:cubicBezTo>
                <a:lnTo>
                  <a:pt x="35221" y="369872"/>
                </a:lnTo>
                <a:cubicBezTo>
                  <a:pt x="35221" y="379598"/>
                  <a:pt x="43105" y="387483"/>
                  <a:pt x="52831" y="387483"/>
                </a:cubicBezTo>
                <a:lnTo>
                  <a:pt x="328805" y="387443"/>
                </a:lnTo>
                <a:lnTo>
                  <a:pt x="328789" y="422696"/>
                </a:lnTo>
                <a:lnTo>
                  <a:pt x="223065" y="422696"/>
                </a:lnTo>
                <a:lnTo>
                  <a:pt x="223065" y="481363"/>
                </a:lnTo>
                <a:lnTo>
                  <a:pt x="328760" y="481363"/>
                </a:lnTo>
                <a:lnTo>
                  <a:pt x="328742" y="516583"/>
                </a:lnTo>
                <a:lnTo>
                  <a:pt x="146753" y="516583"/>
                </a:lnTo>
                <a:cubicBezTo>
                  <a:pt x="137027" y="516583"/>
                  <a:pt x="129143" y="508699"/>
                  <a:pt x="129143" y="498973"/>
                </a:cubicBezTo>
                <a:cubicBezTo>
                  <a:pt x="129143" y="490057"/>
                  <a:pt x="135768" y="482689"/>
                  <a:pt x="144364" y="481522"/>
                </a:cubicBezTo>
                <a:lnTo>
                  <a:pt x="146753" y="481363"/>
                </a:lnTo>
                <a:lnTo>
                  <a:pt x="187844" y="481351"/>
                </a:lnTo>
                <a:lnTo>
                  <a:pt x="187844" y="422696"/>
                </a:lnTo>
                <a:lnTo>
                  <a:pt x="52831" y="422703"/>
                </a:lnTo>
                <a:cubicBezTo>
                  <a:pt x="23653" y="422703"/>
                  <a:pt x="0" y="399049"/>
                  <a:pt x="0" y="369872"/>
                </a:cubicBezTo>
                <a:lnTo>
                  <a:pt x="0" y="52831"/>
                </a:lnTo>
                <a:cubicBezTo>
                  <a:pt x="0" y="23653"/>
                  <a:pt x="23653" y="0"/>
                  <a:pt x="52831" y="0"/>
                </a:cubicBezTo>
                <a:lnTo>
                  <a:pt x="510673" y="0"/>
                </a:lnTo>
                <a:cubicBezTo>
                  <a:pt x="539853" y="0"/>
                  <a:pt x="563505" y="23653"/>
                  <a:pt x="563505" y="52831"/>
                </a:cubicBezTo>
                <a:lnTo>
                  <a:pt x="563505" y="369872"/>
                </a:lnTo>
                <a:close/>
                <a:moveTo>
                  <a:pt x="363638" y="259469"/>
                </a:moveTo>
                <a:cubicBezTo>
                  <a:pt x="370441" y="256856"/>
                  <a:pt x="378149" y="258704"/>
                  <a:pt x="383029" y="264114"/>
                </a:cubicBezTo>
                <a:lnTo>
                  <a:pt x="563965" y="464736"/>
                </a:lnTo>
                <a:cubicBezTo>
                  <a:pt x="569149" y="470486"/>
                  <a:pt x="569971" y="478946"/>
                  <a:pt x="565989" y="485587"/>
                </a:cubicBezTo>
                <a:cubicBezTo>
                  <a:pt x="562009" y="492227"/>
                  <a:pt x="554157" y="495486"/>
                  <a:pt x="546643" y="493622"/>
                </a:cubicBezTo>
                <a:lnTo>
                  <a:pt x="443590" y="468030"/>
                </a:lnTo>
                <a:lnTo>
                  <a:pt x="384426" y="555873"/>
                </a:lnTo>
                <a:cubicBezTo>
                  <a:pt x="380098" y="562298"/>
                  <a:pt x="372080" y="565141"/>
                  <a:pt x="364672" y="562878"/>
                </a:cubicBezTo>
                <a:cubicBezTo>
                  <a:pt x="357263" y="560612"/>
                  <a:pt x="352203" y="553774"/>
                  <a:pt x="352208" y="546028"/>
                </a:cubicBezTo>
                <a:lnTo>
                  <a:pt x="352342" y="275901"/>
                </a:lnTo>
                <a:cubicBezTo>
                  <a:pt x="352344" y="268612"/>
                  <a:pt x="356836" y="262080"/>
                  <a:pt x="363638" y="259469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347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915899-FA6D-10DB-57D6-E7BB3D45C546}"/>
              </a:ext>
            </a:extLst>
          </p:cNvPr>
          <p:cNvSpPr txBox="1"/>
          <p:nvPr/>
        </p:nvSpPr>
        <p:spPr>
          <a:xfrm>
            <a:off x="7602318" y="2583028"/>
            <a:ext cx="218555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2">
                    <a:lumMod val="75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tr-TR" sz="2400" b="1" dirty="0">
                <a:solidFill>
                  <a:schemeClr val="accent2">
                    <a:lumMod val="75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abp.io</a:t>
            </a:r>
            <a:r>
              <a:rPr lang="tr-TR" sz="24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endParaRPr lang="en-US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6" name="Google Shape;82;p3">
            <a:extLst>
              <a:ext uri="{FF2B5EF4-FFF2-40B4-BE49-F238E27FC236}">
                <a16:creationId xmlns:a16="http://schemas.microsoft.com/office/drawing/2014/main" id="{F41716B0-7427-4DE3-48A8-D8E7A127AEFD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25586" y="3070127"/>
            <a:ext cx="2957700" cy="295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 descr="A qr code with a white background&#10;&#10;Description automatically generated">
            <a:extLst>
              <a:ext uri="{FF2B5EF4-FFF2-40B4-BE49-F238E27FC236}">
                <a16:creationId xmlns:a16="http://schemas.microsoft.com/office/drawing/2014/main" id="{2F0110CC-AE55-0E1B-5BF2-B81B6A7293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62546" y="3307087"/>
            <a:ext cx="2483779" cy="2483779"/>
          </a:xfrm>
          <a:prstGeom prst="roundRect">
            <a:avLst>
              <a:gd name="adj" fmla="val 11865"/>
            </a:avLst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DBA4A0D-8BA4-DF4C-D894-7FF6738FFF2E}"/>
              </a:ext>
            </a:extLst>
          </p:cNvPr>
          <p:cNvSpPr txBox="1"/>
          <p:nvPr/>
        </p:nvSpPr>
        <p:spPr>
          <a:xfrm>
            <a:off x="6925586" y="1346810"/>
            <a:ext cx="399493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</a:t>
            </a:r>
            <a:r>
              <a:rPr lang="en-US" sz="2000" b="1" dirty="0"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abpframework</a:t>
            </a:r>
            <a:endParaRPr lang="en-US" sz="20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F259A4D-EB0A-DEDB-4909-FA7E761D7F7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19423" y="1726973"/>
            <a:ext cx="4001095" cy="400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4733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9084C93-1F27-A1AF-265C-ABACCA38E3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etin kutusu 3">
            <a:extLst>
              <a:ext uri="{FF2B5EF4-FFF2-40B4-BE49-F238E27FC236}">
                <a16:creationId xmlns:a16="http://schemas.microsoft.com/office/drawing/2014/main" id="{792A8E48-A591-A708-C76E-147549E390C8}"/>
              </a:ext>
            </a:extLst>
          </p:cNvPr>
          <p:cNvSpPr txBox="1">
            <a:spLocks/>
          </p:cNvSpPr>
          <p:nvPr/>
        </p:nvSpPr>
        <p:spPr>
          <a:xfrm>
            <a:off x="455849" y="407657"/>
            <a:ext cx="11239965" cy="708763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36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AGENDA</a:t>
            </a:r>
            <a:endParaRPr lang="tr-TR" sz="36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4" name="Metin kutusu 13">
            <a:extLst>
              <a:ext uri="{FF2B5EF4-FFF2-40B4-BE49-F238E27FC236}">
                <a16:creationId xmlns:a16="http://schemas.microsoft.com/office/drawing/2014/main" id="{CAF778E1-3DC6-6F4C-2B4E-1D1B8DD69EFC}"/>
              </a:ext>
            </a:extLst>
          </p:cNvPr>
          <p:cNvSpPr txBox="1"/>
          <p:nvPr/>
        </p:nvSpPr>
        <p:spPr>
          <a:xfrm>
            <a:off x="455845" y="1250909"/>
            <a:ext cx="6278909" cy="474613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400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On premises vs </a:t>
            </a:r>
            <a:r>
              <a:rPr lang="tr-TR" sz="2400" b="1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Software-as-a-Service</a:t>
            </a:r>
            <a:r>
              <a:rPr lang="tr-TR" sz="2400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 (SaaS)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400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What is </a:t>
            </a:r>
            <a:r>
              <a:rPr lang="tr-TR" sz="2400" b="1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multi-tenancy</a:t>
            </a:r>
            <a:r>
              <a:rPr lang="tr-TR" sz="2400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400" b="1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Deployment </a:t>
            </a:r>
            <a:r>
              <a:rPr lang="tr-TR" sz="2400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/ </a:t>
            </a:r>
            <a:r>
              <a:rPr lang="tr-TR" sz="2400" b="1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database </a:t>
            </a:r>
            <a:r>
              <a:rPr lang="tr-TR" sz="2400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options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400" b="1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Implementing </a:t>
            </a:r>
            <a:r>
              <a:rPr lang="tr-TR" sz="2400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a multi-tenant application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400" b="1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Demo</a:t>
            </a:r>
            <a:r>
              <a:rPr lang="tr-TR" sz="2400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: Working with ABP Framework</a:t>
            </a:r>
            <a:endParaRPr lang="en-US" sz="2400" dirty="0">
              <a:solidFill>
                <a:srgbClr val="5C6571"/>
              </a:solidFill>
              <a:latin typeface="Poppins SemiBold" pitchFamily="2" charset="0"/>
              <a:ea typeface="Poppins"/>
              <a:cs typeface="Poppins SemiBold" pitchFamily="2" charset="0"/>
              <a:sym typeface="Poppin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63E8828-C241-5FD3-4152-E366BD1C81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8953" y="1116420"/>
            <a:ext cx="4666861" cy="4666861"/>
          </a:xfrm>
          <a:prstGeom prst="roundRect">
            <a:avLst>
              <a:gd name="adj" fmla="val 4400"/>
            </a:avLst>
          </a:prstGeom>
        </p:spPr>
      </p:pic>
    </p:spTree>
    <p:extLst>
      <p:ext uri="{BB962C8B-B14F-4D97-AF65-F5344CB8AC3E}">
        <p14:creationId xmlns:p14="http://schemas.microsoft.com/office/powerpoint/2010/main" val="2129059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390BD96-4289-23CC-40D1-E09F3E69F9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etin kutusu 3">
            <a:extLst>
              <a:ext uri="{FF2B5EF4-FFF2-40B4-BE49-F238E27FC236}">
                <a16:creationId xmlns:a16="http://schemas.microsoft.com/office/drawing/2014/main" id="{55F4A63D-8DEC-EDB1-7A14-801E22F7607F}"/>
              </a:ext>
            </a:extLst>
          </p:cNvPr>
          <p:cNvSpPr txBox="1">
            <a:spLocks/>
          </p:cNvSpPr>
          <p:nvPr/>
        </p:nvSpPr>
        <p:spPr>
          <a:xfrm>
            <a:off x="455849" y="407657"/>
            <a:ext cx="11239965" cy="708763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36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ON-PREMISES </a:t>
            </a:r>
            <a:r>
              <a:rPr lang="tr-TR" sz="36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Wingdings" panose="05000000000000000000" pitchFamily="2" charset="2"/>
              </a:rPr>
              <a:t> SAAS</a:t>
            </a:r>
            <a:endParaRPr lang="tr-TR" sz="36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6" name="Picture 2" descr="Image result for saas">
            <a:extLst>
              <a:ext uri="{FF2B5EF4-FFF2-40B4-BE49-F238E27FC236}">
                <a16:creationId xmlns:a16="http://schemas.microsoft.com/office/drawing/2014/main" id="{764D33A2-DE9F-2116-8BE5-B6809D681E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0535" y="1275446"/>
            <a:ext cx="5974312" cy="4428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55E0320-AA55-1DFD-DF64-C2BE7FC590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849" y="2252844"/>
            <a:ext cx="2358911" cy="30063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8310C9F-6D71-BE48-9A09-068ADCB927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00622" y="1275446"/>
            <a:ext cx="2571147" cy="4428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1171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767EC6A-C5A7-24FA-00C0-F7211FED75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etin kutusu 3">
            <a:extLst>
              <a:ext uri="{FF2B5EF4-FFF2-40B4-BE49-F238E27FC236}">
                <a16:creationId xmlns:a16="http://schemas.microsoft.com/office/drawing/2014/main" id="{2002EB89-9924-CB5B-5FC9-CAAEB815B14C}"/>
              </a:ext>
            </a:extLst>
          </p:cNvPr>
          <p:cNvSpPr txBox="1">
            <a:spLocks/>
          </p:cNvSpPr>
          <p:nvPr/>
        </p:nvSpPr>
        <p:spPr>
          <a:xfrm>
            <a:off x="455849" y="407657"/>
            <a:ext cx="11239965" cy="708763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36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WHAT IS MULTI-TENANCY?</a:t>
            </a:r>
            <a:endParaRPr lang="tr-TR" sz="36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4" name="Metin kutusu 13">
            <a:extLst>
              <a:ext uri="{FF2B5EF4-FFF2-40B4-BE49-F238E27FC236}">
                <a16:creationId xmlns:a16="http://schemas.microsoft.com/office/drawing/2014/main" id="{10A12A53-FD4B-4A19-46C8-7671D16ADDFA}"/>
              </a:ext>
            </a:extLst>
          </p:cNvPr>
          <p:cNvSpPr txBox="1"/>
          <p:nvPr/>
        </p:nvSpPr>
        <p:spPr>
          <a:xfrm>
            <a:off x="455846" y="1250908"/>
            <a:ext cx="11239964" cy="157975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400" b="1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Sharing </a:t>
            </a:r>
            <a:r>
              <a:rPr lang="tr-TR" sz="2400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hardware and software </a:t>
            </a:r>
            <a:r>
              <a:rPr lang="tr-TR" sz="2400" b="1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resources </a:t>
            </a:r>
            <a:r>
              <a:rPr lang="tr-TR" sz="2400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among multiple customers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tr-TR" sz="2400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Hardware: CPU, RAM, ...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tr-TR" sz="2400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Software: OS, Runtime, Database, ...</a:t>
            </a:r>
            <a:endParaRPr lang="en-US" sz="2400" dirty="0">
              <a:solidFill>
                <a:srgbClr val="5C6571"/>
              </a:solidFill>
              <a:latin typeface="Poppins SemiBold" pitchFamily="2" charset="0"/>
              <a:ea typeface="Poppins"/>
              <a:cs typeface="Poppins SemiBold" pitchFamily="2" charset="0"/>
              <a:sym typeface="Poppin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31CF39-A262-4A3E-CC9D-2F5C5FD25355}"/>
              </a:ext>
            </a:extLst>
          </p:cNvPr>
          <p:cNvSpPr txBox="1"/>
          <p:nvPr/>
        </p:nvSpPr>
        <p:spPr>
          <a:xfrm>
            <a:off x="455846" y="3192608"/>
            <a:ext cx="564015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2400" b="1" u="sng" dirty="0">
                <a:solidFill>
                  <a:srgbClr val="00B050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Pros</a:t>
            </a:r>
            <a:endParaRPr lang="tr-TR" sz="2400" dirty="0">
              <a:solidFill>
                <a:srgbClr val="00B050"/>
              </a:solidFill>
              <a:latin typeface="Poppins" panose="00000500000000000000" pitchFamily="2" charset="-94"/>
              <a:cs typeface="Poppins" panose="00000500000000000000" pitchFamily="2" charset="-9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B050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Maximum </a:t>
            </a:r>
            <a:r>
              <a:rPr lang="en-US" sz="2400" b="1" dirty="0">
                <a:solidFill>
                  <a:srgbClr val="00B050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Utilization</a:t>
            </a:r>
            <a:r>
              <a:rPr lang="en-US" sz="2400" dirty="0">
                <a:solidFill>
                  <a:srgbClr val="00B050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 / Low Costs</a:t>
            </a:r>
            <a:endParaRPr lang="tr-TR" sz="2400" dirty="0">
              <a:solidFill>
                <a:srgbClr val="00B050"/>
              </a:solidFill>
              <a:latin typeface="Poppins" panose="00000500000000000000" pitchFamily="2" charset="-94"/>
              <a:cs typeface="Poppins" panose="00000500000000000000" pitchFamily="2" charset="-9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B050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Easy to add a </a:t>
            </a:r>
            <a:r>
              <a:rPr lang="en-US" sz="2400" b="1" dirty="0">
                <a:solidFill>
                  <a:srgbClr val="00B050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new client </a:t>
            </a:r>
            <a:r>
              <a:rPr lang="en-US" sz="2400" dirty="0">
                <a:solidFill>
                  <a:srgbClr val="00B050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(tenant)</a:t>
            </a:r>
            <a:endParaRPr lang="tr-TR" sz="2400" dirty="0">
              <a:solidFill>
                <a:srgbClr val="00B050"/>
              </a:solidFill>
              <a:latin typeface="Poppins" panose="00000500000000000000" pitchFamily="2" charset="-94"/>
              <a:cs typeface="Poppins" panose="00000500000000000000" pitchFamily="2" charset="-9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B050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All clients use the same application </a:t>
            </a:r>
            <a:r>
              <a:rPr lang="en-US" sz="2400" b="1" dirty="0">
                <a:solidFill>
                  <a:srgbClr val="00B050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version</a:t>
            </a:r>
            <a:r>
              <a:rPr lang="tr-TR" sz="2400" dirty="0">
                <a:solidFill>
                  <a:srgbClr val="00B050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: Easy to</a:t>
            </a:r>
            <a:r>
              <a:rPr lang="en-US" sz="2400" dirty="0">
                <a:solidFill>
                  <a:srgbClr val="00B050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 </a:t>
            </a:r>
            <a:r>
              <a:rPr lang="tr-TR" sz="2400" dirty="0">
                <a:solidFill>
                  <a:srgbClr val="00B050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m</a:t>
            </a:r>
            <a:r>
              <a:rPr lang="en-US" sz="2400" dirty="0">
                <a:solidFill>
                  <a:srgbClr val="00B050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aint</a:t>
            </a:r>
            <a:r>
              <a:rPr lang="tr-TR" sz="2400" dirty="0">
                <a:solidFill>
                  <a:srgbClr val="00B050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ain</a:t>
            </a:r>
            <a:endParaRPr lang="en-US" sz="2400" dirty="0">
              <a:solidFill>
                <a:srgbClr val="00B050"/>
              </a:solidFill>
              <a:latin typeface="Poppins" panose="00000500000000000000" pitchFamily="2" charset="-94"/>
              <a:cs typeface="Poppins" panose="00000500000000000000" pitchFamily="2" charset="-94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6FE20E-9390-14E9-7C1F-2E1B9DD12879}"/>
              </a:ext>
            </a:extLst>
          </p:cNvPr>
          <p:cNvSpPr txBox="1"/>
          <p:nvPr/>
        </p:nvSpPr>
        <p:spPr>
          <a:xfrm>
            <a:off x="6096000" y="3192608"/>
            <a:ext cx="559981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2400" b="1" u="sng" dirty="0">
                <a:solidFill>
                  <a:srgbClr val="C00000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Cons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C00000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Data </a:t>
            </a:r>
            <a:r>
              <a:rPr lang="en-US" sz="2400" b="1" dirty="0">
                <a:solidFill>
                  <a:srgbClr val="C00000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Isolation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C00000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Performance</a:t>
            </a:r>
            <a:r>
              <a:rPr lang="tr-TR" sz="2400" dirty="0">
                <a:solidFill>
                  <a:srgbClr val="C00000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 sharing</a:t>
            </a:r>
            <a:endParaRPr lang="en-US" sz="2400" dirty="0">
              <a:solidFill>
                <a:srgbClr val="C00000"/>
              </a:solidFill>
              <a:latin typeface="Poppins" panose="00000500000000000000" pitchFamily="2" charset="-94"/>
              <a:cs typeface="Poppins" panose="00000500000000000000" pitchFamily="2" charset="-9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C00000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Configuration &amp; </a:t>
            </a:r>
            <a:r>
              <a:rPr lang="en-US" sz="2400" b="1" dirty="0">
                <a:solidFill>
                  <a:srgbClr val="C00000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customization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C00000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Backup</a:t>
            </a:r>
            <a:r>
              <a:rPr lang="en-US" sz="2400" dirty="0">
                <a:solidFill>
                  <a:srgbClr val="C00000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 (per tenant)</a:t>
            </a:r>
            <a:endParaRPr lang="tr-TR" sz="2400" dirty="0">
              <a:solidFill>
                <a:srgbClr val="C00000"/>
              </a:solidFill>
              <a:latin typeface="Poppins" panose="00000500000000000000" pitchFamily="2" charset="-94"/>
              <a:cs typeface="Poppins" panose="00000500000000000000" pitchFamily="2" charset="-94"/>
            </a:endParaRPr>
          </a:p>
        </p:txBody>
      </p:sp>
    </p:spTree>
    <p:extLst>
      <p:ext uri="{BB962C8B-B14F-4D97-AF65-F5344CB8AC3E}">
        <p14:creationId xmlns:p14="http://schemas.microsoft.com/office/powerpoint/2010/main" val="2596260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BE6A45E-C93A-16C2-319A-585CFB23C8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etin kutusu 3">
            <a:extLst>
              <a:ext uri="{FF2B5EF4-FFF2-40B4-BE49-F238E27FC236}">
                <a16:creationId xmlns:a16="http://schemas.microsoft.com/office/drawing/2014/main" id="{A344492F-C527-F47B-94A7-DEA4D28CE3E8}"/>
              </a:ext>
            </a:extLst>
          </p:cNvPr>
          <p:cNvSpPr txBox="1">
            <a:spLocks/>
          </p:cNvSpPr>
          <p:nvPr/>
        </p:nvSpPr>
        <p:spPr>
          <a:xfrm>
            <a:off x="455849" y="407657"/>
            <a:ext cx="11239965" cy="708763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36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DEPLOYMENT / DATABASE OPTIONS</a:t>
            </a:r>
            <a:endParaRPr lang="tr-TR" sz="36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06602A-1513-B4A0-67E9-CBBD7B96B4DF}"/>
              </a:ext>
            </a:extLst>
          </p:cNvPr>
          <p:cNvSpPr txBox="1"/>
          <p:nvPr/>
        </p:nvSpPr>
        <p:spPr>
          <a:xfrm>
            <a:off x="9000315" y="2926036"/>
            <a:ext cx="2219916" cy="830997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chemeClr val="accent1"/>
                </a:solidFill>
              </a:rPr>
              <a:t>Hybrid!</a:t>
            </a:r>
            <a:endParaRPr lang="tr-TR" sz="4800" dirty="0">
              <a:solidFill>
                <a:schemeClr val="accent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946A8C2-9A02-5FCC-8566-FA1D2DEC7B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219" y="1667123"/>
            <a:ext cx="2476046" cy="407579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89882E3-B2A3-9E16-6A9A-41968EF727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3901" y="1668212"/>
            <a:ext cx="2485571" cy="407470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CF81378-1FE6-A531-3FCD-88BBB6726F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2108" y="1667123"/>
            <a:ext cx="2485571" cy="4058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142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2A6DDC7-E763-9774-1643-FDE0A5718B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etin kutusu 3">
            <a:extLst>
              <a:ext uri="{FF2B5EF4-FFF2-40B4-BE49-F238E27FC236}">
                <a16:creationId xmlns:a16="http://schemas.microsoft.com/office/drawing/2014/main" id="{F3AAEF94-1DD9-15F6-8DD8-55BD34CDD808}"/>
              </a:ext>
            </a:extLst>
          </p:cNvPr>
          <p:cNvSpPr txBox="1">
            <a:spLocks/>
          </p:cNvSpPr>
          <p:nvPr/>
        </p:nvSpPr>
        <p:spPr>
          <a:xfrm>
            <a:off x="455849" y="407657"/>
            <a:ext cx="11239965" cy="708763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36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IMPLEMENTING A MULTI-TENANT APP</a:t>
            </a:r>
            <a:endParaRPr lang="tr-TR" sz="36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4" name="Metin kutusu 13">
            <a:extLst>
              <a:ext uri="{FF2B5EF4-FFF2-40B4-BE49-F238E27FC236}">
                <a16:creationId xmlns:a16="http://schemas.microsoft.com/office/drawing/2014/main" id="{4084FA07-5E5F-1384-B00F-78969A7DA63F}"/>
              </a:ext>
            </a:extLst>
          </p:cNvPr>
          <p:cNvSpPr txBox="1"/>
          <p:nvPr/>
        </p:nvSpPr>
        <p:spPr>
          <a:xfrm>
            <a:off x="455846" y="1250909"/>
            <a:ext cx="11239964" cy="474613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400" b="1" dirty="0">
                <a:solidFill>
                  <a:srgbClr val="5C6571"/>
                </a:solidFill>
                <a:latin typeface="Poppins" panose="00000500000000000000" pitchFamily="2" charset="-94"/>
                <a:ea typeface="Poppins"/>
                <a:cs typeface="Poppins" panose="00000500000000000000" pitchFamily="2" charset="-94"/>
                <a:sym typeface="Poppins"/>
              </a:rPr>
              <a:t>Determining</a:t>
            </a:r>
            <a:r>
              <a:rPr lang="tr-TR" sz="2400" dirty="0">
                <a:solidFill>
                  <a:srgbClr val="5C6571"/>
                </a:solidFill>
                <a:latin typeface="Poppins" panose="00000500000000000000" pitchFamily="2" charset="-94"/>
                <a:ea typeface="Poppins"/>
                <a:cs typeface="Poppins" panose="00000500000000000000" pitchFamily="2" charset="-94"/>
                <a:sym typeface="Poppins"/>
              </a:rPr>
              <a:t> &amp; changing the current tenant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400" b="1" dirty="0">
                <a:solidFill>
                  <a:srgbClr val="5C6571"/>
                </a:solidFill>
                <a:latin typeface="Poppins" panose="00000500000000000000" pitchFamily="2" charset="-94"/>
                <a:ea typeface="Poppins"/>
                <a:cs typeface="Poppins" panose="00000500000000000000" pitchFamily="2" charset="-94"/>
                <a:sym typeface="Poppins"/>
              </a:rPr>
              <a:t>Isolating</a:t>
            </a:r>
            <a:r>
              <a:rPr lang="tr-TR" sz="2400" dirty="0">
                <a:solidFill>
                  <a:srgbClr val="5C6571"/>
                </a:solidFill>
                <a:latin typeface="Poppins" panose="00000500000000000000" pitchFamily="2" charset="-94"/>
                <a:ea typeface="Poppins"/>
                <a:cs typeface="Poppins" panose="00000500000000000000" pitchFamily="2" charset="-94"/>
                <a:sym typeface="Poppins"/>
              </a:rPr>
              <a:t> &amp; filtering database &amp; cache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400" b="1" dirty="0">
                <a:solidFill>
                  <a:srgbClr val="5C6571"/>
                </a:solidFill>
                <a:latin typeface="Poppins" panose="00000500000000000000" pitchFamily="2" charset="-94"/>
                <a:ea typeface="Poppins"/>
                <a:cs typeface="Poppins" panose="00000500000000000000" pitchFamily="2" charset="-94"/>
                <a:sym typeface="Poppins"/>
              </a:rPr>
              <a:t>Enable/disable </a:t>
            </a:r>
            <a:r>
              <a:rPr lang="tr-TR" sz="2400" dirty="0">
                <a:solidFill>
                  <a:srgbClr val="5C6571"/>
                </a:solidFill>
                <a:latin typeface="Poppins" panose="00000500000000000000" pitchFamily="2" charset="-94"/>
                <a:ea typeface="Poppins"/>
                <a:cs typeface="Poppins" panose="00000500000000000000" pitchFamily="2" charset="-94"/>
                <a:sym typeface="Poppins"/>
              </a:rPr>
              <a:t>multi-tenancy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400" b="1" dirty="0">
                <a:solidFill>
                  <a:srgbClr val="5C6571"/>
                </a:solidFill>
                <a:latin typeface="Poppins" panose="00000500000000000000" pitchFamily="2" charset="-94"/>
                <a:ea typeface="Poppins"/>
                <a:cs typeface="Poppins" panose="00000500000000000000" pitchFamily="2" charset="-94"/>
                <a:sym typeface="Poppins"/>
              </a:rPr>
              <a:t>Migrating</a:t>
            </a:r>
            <a:r>
              <a:rPr lang="tr-TR" sz="2400" dirty="0">
                <a:solidFill>
                  <a:srgbClr val="5C6571"/>
                </a:solidFill>
                <a:latin typeface="Poppins" panose="00000500000000000000" pitchFamily="2" charset="-94"/>
                <a:ea typeface="Poppins"/>
                <a:cs typeface="Poppins" panose="00000500000000000000" pitchFamily="2" charset="-94"/>
                <a:sym typeface="Poppins"/>
              </a:rPr>
              <a:t> databases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400" b="1" dirty="0">
                <a:solidFill>
                  <a:srgbClr val="5C6571"/>
                </a:solidFill>
                <a:latin typeface="Poppins" panose="00000500000000000000" pitchFamily="2" charset="-94"/>
                <a:ea typeface="Poppins"/>
                <a:cs typeface="Poppins" panose="00000500000000000000" pitchFamily="2" charset="-94"/>
                <a:sym typeface="Poppins"/>
              </a:rPr>
              <a:t>Feature</a:t>
            </a:r>
            <a:r>
              <a:rPr lang="tr-TR" sz="2400" dirty="0">
                <a:solidFill>
                  <a:srgbClr val="5C6571"/>
                </a:solidFill>
                <a:latin typeface="Poppins" panose="00000500000000000000" pitchFamily="2" charset="-94"/>
                <a:ea typeface="Poppins"/>
                <a:cs typeface="Poppins" panose="00000500000000000000" pitchFamily="2" charset="-94"/>
                <a:sym typeface="Poppins"/>
              </a:rPr>
              <a:t> system</a:t>
            </a:r>
            <a:endParaRPr lang="en-US" sz="2400" dirty="0">
              <a:solidFill>
                <a:srgbClr val="5C6571"/>
              </a:solidFill>
              <a:latin typeface="Poppins" panose="00000500000000000000" pitchFamily="2" charset="-94"/>
              <a:ea typeface="Poppins"/>
              <a:cs typeface="Poppins" panose="00000500000000000000" pitchFamily="2" charset="-94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3848028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3B8D3AD-4879-44FD-9BD8-135A34D284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etin kutusu 3">
            <a:extLst>
              <a:ext uri="{FF2B5EF4-FFF2-40B4-BE49-F238E27FC236}">
                <a16:creationId xmlns:a16="http://schemas.microsoft.com/office/drawing/2014/main" id="{AA51CC8B-2AD2-2435-ECC2-BD4295344C80}"/>
              </a:ext>
            </a:extLst>
          </p:cNvPr>
          <p:cNvSpPr txBox="1">
            <a:spLocks/>
          </p:cNvSpPr>
          <p:nvPr/>
        </p:nvSpPr>
        <p:spPr>
          <a:xfrm>
            <a:off x="455849" y="407657"/>
            <a:ext cx="11239965" cy="708763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36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DETERMINE THE CURRENT TENANT</a:t>
            </a:r>
            <a:endParaRPr lang="tr-TR" sz="36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4" name="Metin kutusu 13">
            <a:extLst>
              <a:ext uri="{FF2B5EF4-FFF2-40B4-BE49-F238E27FC236}">
                <a16:creationId xmlns:a16="http://schemas.microsoft.com/office/drawing/2014/main" id="{1C2DAFAB-8FAC-D3DA-E9FB-AFC36D660F68}"/>
              </a:ext>
            </a:extLst>
          </p:cNvPr>
          <p:cNvSpPr txBox="1"/>
          <p:nvPr/>
        </p:nvSpPr>
        <p:spPr>
          <a:xfrm>
            <a:off x="455845" y="1446931"/>
            <a:ext cx="7264871" cy="5168553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tr-TR" sz="2000" b="1" u="sng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Sources</a:t>
            </a:r>
            <a:endParaRPr lang="tr-TR" sz="2000" u="sng" dirty="0">
              <a:solidFill>
                <a:srgbClr val="5C6571"/>
              </a:solidFill>
              <a:latin typeface="Poppins" pitchFamily="2" charset="0"/>
              <a:ea typeface="Poppins"/>
              <a:cs typeface="Poppins" pitchFamily="2" charset="0"/>
              <a:sym typeface="Poppi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000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Current </a:t>
            </a:r>
            <a:r>
              <a:rPr lang="tr-TR" sz="2000" b="1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claims </a:t>
            </a:r>
            <a:r>
              <a:rPr lang="tr-TR" sz="2000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(for authenticated users)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000" b="1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Subdomain</a:t>
            </a:r>
            <a:r>
              <a:rPr lang="tr-TR" sz="2000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/domain</a:t>
            </a:r>
            <a:br>
              <a:rPr lang="tr-TR" sz="2000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</a:br>
            <a:r>
              <a:rPr lang="tr-TR" sz="2000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example: </a:t>
            </a:r>
            <a:r>
              <a:rPr lang="tr-TR" sz="2000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  <a:hlinkClick r:id="rId3"/>
              </a:rPr>
              <a:t>https://tenant-name.mydomain.com</a:t>
            </a:r>
            <a:r>
              <a:rPr lang="tr-TR" sz="2000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000" b="1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Others</a:t>
            </a:r>
            <a:r>
              <a:rPr lang="tr-TR" sz="2000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: HTTP header, cookies or query string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tr-TR" dirty="0">
              <a:solidFill>
                <a:srgbClr val="5C6571"/>
              </a:solidFill>
              <a:latin typeface="Poppins" pitchFamily="2" charset="0"/>
              <a:ea typeface="Poppins"/>
              <a:cs typeface="Poppins" pitchFamily="2" charset="0"/>
              <a:sym typeface="Poppins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tr-TR" dirty="0">
              <a:solidFill>
                <a:srgbClr val="5C6571"/>
              </a:solidFill>
              <a:latin typeface="Poppins" pitchFamily="2" charset="0"/>
              <a:ea typeface="Poppins"/>
              <a:cs typeface="Poppins" pitchFamily="2" charset="0"/>
              <a:sym typeface="Poppins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sz="2000" b="1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Obtaining</a:t>
            </a:r>
            <a:r>
              <a:rPr lang="tr-TR" sz="2000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 the current tenant id: </a:t>
            </a:r>
            <a:r>
              <a:rPr lang="tr-TR" sz="2000" b="1" dirty="0">
                <a:solidFill>
                  <a:schemeClr val="tx2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ICurrentTenant.Id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sz="2000" b="1" dirty="0">
                <a:solidFill>
                  <a:srgbClr val="5C6571"/>
                </a:solidFill>
                <a:latin typeface="Poppins" panose="00000500000000000000" pitchFamily="2" charset="-94"/>
                <a:ea typeface="Poppins"/>
                <a:cs typeface="Poppins" panose="00000500000000000000" pitchFamily="2" charset="-94"/>
                <a:sym typeface="Poppins"/>
              </a:rPr>
              <a:t>Switching</a:t>
            </a:r>
            <a:r>
              <a:rPr lang="tr-TR" sz="2000" dirty="0">
                <a:solidFill>
                  <a:srgbClr val="5C6571"/>
                </a:solidFill>
                <a:latin typeface="Poppins" panose="00000500000000000000" pitchFamily="2" charset="-94"/>
                <a:ea typeface="Poppins"/>
                <a:cs typeface="Poppins" panose="00000500000000000000" pitchFamily="2" charset="-94"/>
                <a:sym typeface="Poppins"/>
              </a:rPr>
              <a:t> to another tenant context:</a:t>
            </a:r>
            <a:endParaRPr lang="tr-TR" sz="2000" b="1" dirty="0">
              <a:solidFill>
                <a:schemeClr val="tx2">
                  <a:lumMod val="50000"/>
                  <a:lumOff val="50000"/>
                </a:schemeClr>
              </a:solidFill>
              <a:latin typeface="Courier New" panose="02070309020205020404" pitchFamily="49" charset="0"/>
              <a:ea typeface="Poppins"/>
              <a:cs typeface="Courier New" panose="02070309020205020404" pitchFamily="49" charset="0"/>
              <a:sym typeface="Poppi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dirty="0">
              <a:solidFill>
                <a:srgbClr val="5C6571"/>
              </a:solidFill>
              <a:latin typeface="Poppins" pitchFamily="2" charset="0"/>
              <a:ea typeface="Poppins"/>
              <a:cs typeface="Poppins" pitchFamily="2" charset="0"/>
              <a:sym typeface="Poppi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dirty="0">
              <a:solidFill>
                <a:srgbClr val="5C6571"/>
              </a:solidFill>
              <a:latin typeface="Poppins" pitchFamily="2" charset="0"/>
              <a:ea typeface="Poppins"/>
              <a:cs typeface="Poppins" pitchFamily="2" charset="0"/>
              <a:sym typeface="Poppi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dirty="0">
              <a:solidFill>
                <a:srgbClr val="5C6571"/>
              </a:solidFill>
              <a:latin typeface="Poppins" pitchFamily="2" charset="0"/>
              <a:ea typeface="Poppins"/>
              <a:cs typeface="Poppins" pitchFamily="2" charset="0"/>
              <a:sym typeface="Poppi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dirty="0">
              <a:solidFill>
                <a:srgbClr val="5C6571"/>
              </a:solidFill>
              <a:latin typeface="Poppins" pitchFamily="2" charset="0"/>
              <a:ea typeface="Poppins"/>
              <a:cs typeface="Poppins" pitchFamily="2" charset="0"/>
              <a:sym typeface="Poppi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dirty="0">
              <a:solidFill>
                <a:srgbClr val="5C6571"/>
              </a:solidFill>
              <a:latin typeface="Poppins" pitchFamily="2" charset="0"/>
              <a:ea typeface="Poppins"/>
              <a:cs typeface="Poppins" pitchFamily="2" charset="0"/>
              <a:sym typeface="Poppins"/>
            </a:endParaRPr>
          </a:p>
        </p:txBody>
      </p:sp>
      <p:pic>
        <p:nvPicPr>
          <p:cNvPr id="2" name="Picture 2" descr="Related image">
            <a:extLst>
              <a:ext uri="{FF2B5EF4-FFF2-40B4-BE49-F238E27FC236}">
                <a16:creationId xmlns:a16="http://schemas.microsoft.com/office/drawing/2014/main" id="{7D0FEDE1-DFA3-8197-ED8A-E939840F06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8924" y="2110715"/>
            <a:ext cx="3970111" cy="2636569"/>
          </a:xfrm>
          <a:prstGeom prst="roundRect">
            <a:avLst>
              <a:gd name="adj" fmla="val 5543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234D1D0-4B16-17CA-231B-05FD7D509E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661" y="4191995"/>
            <a:ext cx="6983404" cy="1690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098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876</TotalTime>
  <Words>603</Words>
  <Application>Microsoft Office PowerPoint</Application>
  <PresentationFormat>Widescreen</PresentationFormat>
  <Paragraphs>124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1" baseType="lpstr">
      <vt:lpstr>Aptos</vt:lpstr>
      <vt:lpstr>Aptos Display</vt:lpstr>
      <vt:lpstr>Arial</vt:lpstr>
      <vt:lpstr>Courier New</vt:lpstr>
      <vt:lpstr>Lexend</vt:lpstr>
      <vt:lpstr>Poppins</vt:lpstr>
      <vt:lpstr>Poppins Medium</vt:lpstr>
      <vt:lpstr>Poppins SemiBold</vt:lpstr>
      <vt:lpstr>Segoe UI Light</vt:lpstr>
      <vt:lpstr>Office Teması</vt:lpstr>
      <vt:lpstr>DEVELOPING MULTI-TENANT APPLICATIONS WITH .NET &amp; ABP FRAMEWORK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Halil İbrahim Kalkan Co-founder &amp; Lead Architect at Volosoft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Volosoft Bilisim</dc:creator>
  <cp:lastModifiedBy>Halil Kalkan</cp:lastModifiedBy>
  <cp:revision>103</cp:revision>
  <dcterms:created xsi:type="dcterms:W3CDTF">2024-10-07T11:11:00Z</dcterms:created>
  <dcterms:modified xsi:type="dcterms:W3CDTF">2024-12-07T14:42:03Z</dcterms:modified>
</cp:coreProperties>
</file>